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5"/>
  </p:notesMasterIdLst>
  <p:handoutMasterIdLst>
    <p:handoutMasterId r:id="rId76"/>
  </p:handoutMasterIdLst>
  <p:sldIdLst>
    <p:sldId id="283" r:id="rId2"/>
    <p:sldId id="284" r:id="rId3"/>
    <p:sldId id="288" r:id="rId4"/>
    <p:sldId id="290" r:id="rId5"/>
    <p:sldId id="282" r:id="rId6"/>
    <p:sldId id="289" r:id="rId7"/>
    <p:sldId id="273" r:id="rId8"/>
    <p:sldId id="353" r:id="rId9"/>
    <p:sldId id="354" r:id="rId10"/>
    <p:sldId id="8441" r:id="rId11"/>
    <p:sldId id="291" r:id="rId12"/>
    <p:sldId id="355" r:id="rId13"/>
    <p:sldId id="356" r:id="rId14"/>
    <p:sldId id="357" r:id="rId15"/>
    <p:sldId id="389" r:id="rId16"/>
    <p:sldId id="390" r:id="rId17"/>
    <p:sldId id="391" r:id="rId18"/>
    <p:sldId id="392" r:id="rId19"/>
    <p:sldId id="405" r:id="rId20"/>
    <p:sldId id="402" r:id="rId21"/>
    <p:sldId id="404" r:id="rId22"/>
    <p:sldId id="406" r:id="rId23"/>
    <p:sldId id="407" r:id="rId24"/>
    <p:sldId id="423" r:id="rId25"/>
    <p:sldId id="10308" r:id="rId26"/>
    <p:sldId id="10313" r:id="rId27"/>
    <p:sldId id="408" r:id="rId28"/>
    <p:sldId id="377" r:id="rId29"/>
    <p:sldId id="378" r:id="rId30"/>
    <p:sldId id="381" r:id="rId31"/>
    <p:sldId id="382" r:id="rId32"/>
    <p:sldId id="379" r:id="rId33"/>
    <p:sldId id="380" r:id="rId34"/>
    <p:sldId id="398" r:id="rId35"/>
    <p:sldId id="399" r:id="rId36"/>
    <p:sldId id="385" r:id="rId37"/>
    <p:sldId id="400" r:id="rId38"/>
    <p:sldId id="10304" r:id="rId39"/>
    <p:sldId id="422" r:id="rId40"/>
    <p:sldId id="409" r:id="rId41"/>
    <p:sldId id="371" r:id="rId42"/>
    <p:sldId id="374" r:id="rId43"/>
    <p:sldId id="375" r:id="rId44"/>
    <p:sldId id="376" r:id="rId45"/>
    <p:sldId id="287" r:id="rId46"/>
    <p:sldId id="416" r:id="rId47"/>
    <p:sldId id="410" r:id="rId48"/>
    <p:sldId id="1988" r:id="rId49"/>
    <p:sldId id="10302" r:id="rId50"/>
    <p:sldId id="10303" r:id="rId51"/>
    <p:sldId id="417" r:id="rId52"/>
    <p:sldId id="10259" r:id="rId53"/>
    <p:sldId id="10314" r:id="rId54"/>
    <p:sldId id="411" r:id="rId55"/>
    <p:sldId id="10282" r:id="rId56"/>
    <p:sldId id="586" r:id="rId57"/>
    <p:sldId id="418" r:id="rId58"/>
    <p:sldId id="412" r:id="rId59"/>
    <p:sldId id="10307" r:id="rId60"/>
    <p:sldId id="419" r:id="rId61"/>
    <p:sldId id="10315" r:id="rId62"/>
    <p:sldId id="413" r:id="rId63"/>
    <p:sldId id="420" r:id="rId64"/>
    <p:sldId id="414" r:id="rId65"/>
    <p:sldId id="421" r:id="rId66"/>
    <p:sldId id="10309" r:id="rId67"/>
    <p:sldId id="10310" r:id="rId68"/>
    <p:sldId id="10311" r:id="rId69"/>
    <p:sldId id="10306" r:id="rId70"/>
    <p:sldId id="10312" r:id="rId71"/>
    <p:sldId id="268" r:id="rId72"/>
    <p:sldId id="10305" r:id="rId73"/>
    <p:sldId id="280" r:id="rId74"/>
  </p:sldIdLst>
  <p:sldSz cx="24382413" cy="13716000"/>
  <p:notesSz cx="6858000" cy="9144000"/>
  <p:defaultTextStyle>
    <a:defPPr>
      <a:defRPr lang="es-ES"/>
    </a:defPPr>
    <a:lvl1pPr marL="0" algn="l" defTabSz="1828686" rtl="0" eaLnBrk="1" latinLnBrk="0" hangingPunct="1">
      <a:defRPr sz="3600" kern="1200">
        <a:solidFill>
          <a:schemeClr val="tx1"/>
        </a:solidFill>
        <a:latin typeface="+mn-lt"/>
        <a:ea typeface="+mn-ea"/>
        <a:cs typeface="+mn-cs"/>
      </a:defRPr>
    </a:lvl1pPr>
    <a:lvl2pPr marL="914343" algn="l" defTabSz="1828686" rtl="0" eaLnBrk="1" latinLnBrk="0" hangingPunct="1">
      <a:defRPr sz="3600" kern="1200">
        <a:solidFill>
          <a:schemeClr val="tx1"/>
        </a:solidFill>
        <a:latin typeface="+mn-lt"/>
        <a:ea typeface="+mn-ea"/>
        <a:cs typeface="+mn-cs"/>
      </a:defRPr>
    </a:lvl2pPr>
    <a:lvl3pPr marL="1828686" algn="l" defTabSz="1828686" rtl="0" eaLnBrk="1" latinLnBrk="0" hangingPunct="1">
      <a:defRPr sz="3600" kern="1200">
        <a:solidFill>
          <a:schemeClr val="tx1"/>
        </a:solidFill>
        <a:latin typeface="+mn-lt"/>
        <a:ea typeface="+mn-ea"/>
        <a:cs typeface="+mn-cs"/>
      </a:defRPr>
    </a:lvl3pPr>
    <a:lvl4pPr marL="2743029" algn="l" defTabSz="1828686" rtl="0" eaLnBrk="1" latinLnBrk="0" hangingPunct="1">
      <a:defRPr sz="3600" kern="1200">
        <a:solidFill>
          <a:schemeClr val="tx1"/>
        </a:solidFill>
        <a:latin typeface="+mn-lt"/>
        <a:ea typeface="+mn-ea"/>
        <a:cs typeface="+mn-cs"/>
      </a:defRPr>
    </a:lvl4pPr>
    <a:lvl5pPr marL="3657371" algn="l" defTabSz="1828686" rtl="0" eaLnBrk="1" latinLnBrk="0" hangingPunct="1">
      <a:defRPr sz="3600" kern="1200">
        <a:solidFill>
          <a:schemeClr val="tx1"/>
        </a:solidFill>
        <a:latin typeface="+mn-lt"/>
        <a:ea typeface="+mn-ea"/>
        <a:cs typeface="+mn-cs"/>
      </a:defRPr>
    </a:lvl5pPr>
    <a:lvl6pPr marL="4571714" algn="l" defTabSz="1828686" rtl="0" eaLnBrk="1" latinLnBrk="0" hangingPunct="1">
      <a:defRPr sz="3600" kern="1200">
        <a:solidFill>
          <a:schemeClr val="tx1"/>
        </a:solidFill>
        <a:latin typeface="+mn-lt"/>
        <a:ea typeface="+mn-ea"/>
        <a:cs typeface="+mn-cs"/>
      </a:defRPr>
    </a:lvl6pPr>
    <a:lvl7pPr marL="5486057" algn="l" defTabSz="1828686" rtl="0" eaLnBrk="1" latinLnBrk="0" hangingPunct="1">
      <a:defRPr sz="3600" kern="1200">
        <a:solidFill>
          <a:schemeClr val="tx1"/>
        </a:solidFill>
        <a:latin typeface="+mn-lt"/>
        <a:ea typeface="+mn-ea"/>
        <a:cs typeface="+mn-cs"/>
      </a:defRPr>
    </a:lvl7pPr>
    <a:lvl8pPr marL="6400400" algn="l" defTabSz="1828686" rtl="0" eaLnBrk="1" latinLnBrk="0" hangingPunct="1">
      <a:defRPr sz="3600" kern="1200">
        <a:solidFill>
          <a:schemeClr val="tx1"/>
        </a:solidFill>
        <a:latin typeface="+mn-lt"/>
        <a:ea typeface="+mn-ea"/>
        <a:cs typeface="+mn-cs"/>
      </a:defRPr>
    </a:lvl8pPr>
    <a:lvl9pPr marL="7314743" algn="l" defTabSz="1828686"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8B08A8-0A0D-41A7-B8EE-E962DADE6522}">
          <p14:sldIdLst>
            <p14:sldId id="283"/>
            <p14:sldId id="284"/>
            <p14:sldId id="288"/>
            <p14:sldId id="290"/>
            <p14:sldId id="282"/>
            <p14:sldId id="289"/>
            <p14:sldId id="273"/>
            <p14:sldId id="353"/>
            <p14:sldId id="354"/>
            <p14:sldId id="8441"/>
          </p14:sldIdLst>
        </p14:section>
        <p14:section name="XAMLC" id="{8B97AE84-230A-4997-8B60-076766905688}">
          <p14:sldIdLst>
            <p14:sldId id="291"/>
            <p14:sldId id="355"/>
            <p14:sldId id="356"/>
          </p14:sldIdLst>
        </p14:section>
        <p14:section name="Bindings" id="{8A0F39FF-F07E-4251-AD2F-EC1A003B4E92}">
          <p14:sldIdLst>
            <p14:sldId id="357"/>
            <p14:sldId id="389"/>
            <p14:sldId id="390"/>
            <p14:sldId id="391"/>
          </p14:sldIdLst>
        </p14:section>
        <p14:section name="Fast Renderers" id="{E16F8F07-DCFA-407E-BF8E-F2CBA127C9D6}">
          <p14:sldIdLst>
            <p14:sldId id="392"/>
            <p14:sldId id="405"/>
            <p14:sldId id="402"/>
            <p14:sldId id="404"/>
            <p14:sldId id="406"/>
          </p14:sldIdLst>
        </p14:section>
        <p14:section name="Images" id="{ED484B4E-DD8C-44A0-84BB-BD79D7B258D0}">
          <p14:sldIdLst>
            <p14:sldId id="407"/>
            <p14:sldId id="423"/>
            <p14:sldId id="10308"/>
            <p14:sldId id="10313"/>
          </p14:sldIdLst>
        </p14:section>
        <p14:section name="Layouts" id="{9A256AB9-ED07-48C7-BA40-5D0EAFAC7017}">
          <p14:sldIdLst>
            <p14:sldId id="408"/>
            <p14:sldId id="377"/>
            <p14:sldId id="378"/>
            <p14:sldId id="381"/>
            <p14:sldId id="382"/>
            <p14:sldId id="379"/>
            <p14:sldId id="380"/>
            <p14:sldId id="398"/>
            <p14:sldId id="399"/>
            <p14:sldId id="385"/>
            <p14:sldId id="400"/>
            <p14:sldId id="10304"/>
            <p14:sldId id="422"/>
          </p14:sldIdLst>
        </p14:section>
        <p14:section name="CollectionView" id="{6831B713-E4CD-43FF-8089-C5B4333AB702}">
          <p14:sldIdLst>
            <p14:sldId id="409"/>
            <p14:sldId id="371"/>
            <p14:sldId id="374"/>
            <p14:sldId id="375"/>
            <p14:sldId id="376"/>
            <p14:sldId id="287"/>
            <p14:sldId id="416"/>
          </p14:sldIdLst>
        </p14:section>
        <p14:section name="Visual" id="{E6CC3057-2C2E-4130-AF3F-97753EBB1FB7}">
          <p14:sldIdLst>
            <p14:sldId id="410"/>
            <p14:sldId id="1988"/>
            <p14:sldId id="10302"/>
            <p14:sldId id="10303"/>
            <p14:sldId id="417"/>
            <p14:sldId id="10259"/>
            <p14:sldId id="10314"/>
          </p14:sldIdLst>
        </p14:section>
        <p14:section name="Shell" id="{E5BC36E4-E035-4DBE-9618-B435801D38B0}">
          <p14:sldIdLst>
            <p14:sldId id="411"/>
            <p14:sldId id="10282"/>
            <p14:sldId id="586"/>
            <p14:sldId id="418"/>
          </p14:sldIdLst>
        </p14:section>
        <p14:section name="Startup" id="{D4EA9947-E48C-466D-AECE-2CC0A96958AC}">
          <p14:sldIdLst>
            <p14:sldId id="412"/>
            <p14:sldId id="10307"/>
            <p14:sldId id="419"/>
            <p14:sldId id="10315"/>
          </p14:sldIdLst>
        </p14:section>
        <p14:section name="HttpClient" id="{9261865D-B36A-4C0C-A61B-CB805CA7DDE1}">
          <p14:sldIdLst>
            <p14:sldId id="413"/>
            <p14:sldId id="420"/>
          </p14:sldIdLst>
        </p14:section>
        <p14:section name="Otros" id="{FEFB2E22-E6EF-4E78-BFFE-74F4CC10684D}">
          <p14:sldIdLst>
            <p14:sldId id="414"/>
            <p14:sldId id="421"/>
            <p14:sldId id="10309"/>
            <p14:sldId id="10310"/>
            <p14:sldId id="10311"/>
          </p14:sldIdLst>
        </p14:section>
        <p14:section name="Cierre" id="{512A401C-84AB-4925-B248-A5F9BA78303C}">
          <p14:sldIdLst>
            <p14:sldId id="10306"/>
            <p14:sldId id="10312"/>
            <p14:sldId id="268"/>
            <p14:sldId id="10305"/>
            <p14:sldId id="280"/>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12D"/>
    <a:srgbClr val="320934"/>
    <a:srgbClr val="17202D"/>
    <a:srgbClr val="FF3654"/>
    <a:srgbClr val="4A0851"/>
    <a:srgbClr val="00D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6397"/>
  </p:normalViewPr>
  <p:slideViewPr>
    <p:cSldViewPr snapToGrid="0" snapToObjects="1">
      <p:cViewPr varScale="1">
        <p:scale>
          <a:sx n="43" d="100"/>
          <a:sy n="43" d="100"/>
        </p:scale>
        <p:origin x="590" y="77"/>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08" d="100"/>
          <a:sy n="108" d="100"/>
        </p:scale>
        <p:origin x="320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1667F193-4663-3241-A3F4-47F649ECE6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posición de fecha 2">
            <a:extLst>
              <a:ext uri="{FF2B5EF4-FFF2-40B4-BE49-F238E27FC236}">
                <a16:creationId xmlns:a16="http://schemas.microsoft.com/office/drawing/2014/main" id="{CB45B4DB-116C-B740-A39B-BACD56C977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721200-539F-1341-850E-0E51CA3393E5}" type="datetimeFigureOut">
              <a:rPr lang="es-ES" smtClean="0"/>
              <a:t>19/06/2019</a:t>
            </a:fld>
            <a:endParaRPr lang="es-ES"/>
          </a:p>
        </p:txBody>
      </p:sp>
      <p:sp>
        <p:nvSpPr>
          <p:cNvPr id="4" name="Marcador de posición de pie de página 3">
            <a:extLst>
              <a:ext uri="{FF2B5EF4-FFF2-40B4-BE49-F238E27FC236}">
                <a16:creationId xmlns:a16="http://schemas.microsoft.com/office/drawing/2014/main" id="{2E5C9A1F-741A-0643-9D6F-5646EFABF2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posición de número de diapositiva 4">
            <a:extLst>
              <a:ext uri="{FF2B5EF4-FFF2-40B4-BE49-F238E27FC236}">
                <a16:creationId xmlns:a16="http://schemas.microsoft.com/office/drawing/2014/main" id="{2EDB0FF9-18C9-EE4E-B63D-D264724A8E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800D35-1BEB-DD42-A2D5-314930B612F6}" type="slidenum">
              <a:rPr lang="es-ES" smtClean="0"/>
              <a:t>‹Nº›</a:t>
            </a:fld>
            <a:endParaRPr lang="es-ES"/>
          </a:p>
        </p:txBody>
      </p:sp>
    </p:spTree>
    <p:extLst>
      <p:ext uri="{BB962C8B-B14F-4D97-AF65-F5344CB8AC3E}">
        <p14:creationId xmlns:p14="http://schemas.microsoft.com/office/powerpoint/2010/main" val="2641673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7AEC1-1928-414E-A654-B09E4EE0B039}" type="datetimeFigureOut">
              <a:rPr lang="es-ES" smtClean="0"/>
              <a:t>19/06/2019</a:t>
            </a:fld>
            <a:endParaRPr lang="es-ES"/>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68F0C-750B-6440-A7B4-17C12343E522}" type="slidenum">
              <a:rPr lang="es-ES" smtClean="0"/>
              <a:t>‹Nº›</a:t>
            </a:fld>
            <a:endParaRPr lang="es-ES"/>
          </a:p>
        </p:txBody>
      </p:sp>
    </p:spTree>
    <p:extLst>
      <p:ext uri="{BB962C8B-B14F-4D97-AF65-F5344CB8AC3E}">
        <p14:creationId xmlns:p14="http://schemas.microsoft.com/office/powerpoint/2010/main" val="2613205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6/19/2019 12:26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6/19/2019 12:26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36091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41471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https://www.youtube.com/watch?v=RZvdql3Ev0E</a:t>
            </a:r>
          </a:p>
        </p:txBody>
      </p:sp>
      <p:sp>
        <p:nvSpPr>
          <p:cNvPr id="4" name="Marcador de número de diapositiva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313108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Miguel</a:t>
            </a:r>
          </a:p>
          <a:p>
            <a:endParaRPr lang="en-US" dirty="0"/>
          </a:p>
        </p:txBody>
      </p:sp>
      <p:sp>
        <p:nvSpPr>
          <p:cNvPr id="4" name="Slide Number Placeholder 3"/>
          <p:cNvSpPr>
            <a:spLocks noGrp="1"/>
          </p:cNvSpPr>
          <p:nvPr>
            <p:ph type="sldNum" sz="quarter" idx="5"/>
          </p:nvPr>
        </p:nvSpPr>
        <p:spPr/>
        <p:txBody>
          <a:bodyPr/>
          <a:lstStyle/>
          <a:p>
            <a:fld id="{C946F7F7-DD49-4288-AFC5-5D86AE3014C1}" type="slidenum">
              <a:rPr lang="en-US" smtClean="0"/>
              <a:t>49</a:t>
            </a:fld>
            <a:endParaRPr lang="en-US"/>
          </a:p>
        </p:txBody>
      </p:sp>
    </p:spTree>
    <p:extLst>
      <p:ext uri="{BB962C8B-B14F-4D97-AF65-F5344CB8AC3E}">
        <p14:creationId xmlns:p14="http://schemas.microsoft.com/office/powerpoint/2010/main" val="1727290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https://www.youtube.com/watch?v=RZvdql3Ev0E</a:t>
            </a:r>
          </a:p>
        </p:txBody>
      </p:sp>
      <p:sp>
        <p:nvSpPr>
          <p:cNvPr id="4" name="Marcador de número de diapositiva 3"/>
          <p:cNvSpPr>
            <a:spLocks noGrp="1"/>
          </p:cNvSpPr>
          <p:nvPr>
            <p:ph type="sldNum" sz="quarter" idx="10"/>
          </p:nvPr>
        </p:nvSpPr>
        <p:spPr/>
        <p:txBody>
          <a:bodyPr/>
          <a:lstStyle/>
          <a:p>
            <a:fld id="{65097B6B-FF96-F443-AED4-FFB28983C4F8}" type="slidenum">
              <a:rPr lang="en-US" smtClean="0"/>
              <a:t>50</a:t>
            </a:fld>
            <a:endParaRPr lang="en-US"/>
          </a:p>
        </p:txBody>
      </p:sp>
    </p:spTree>
    <p:extLst>
      <p:ext uri="{BB962C8B-B14F-4D97-AF65-F5344CB8AC3E}">
        <p14:creationId xmlns:p14="http://schemas.microsoft.com/office/powerpoint/2010/main" val="932205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Miguel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769977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Miguel -&gt;James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355461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742CF5-576E-4BE3-9102-375535DDCE68}" type="datetime1">
              <a:rPr lang="en-US" smtClean="0"/>
              <a:t>6/19/2019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2460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oleObject" Target="../embeddings/oleObject1.bin"/><Relationship Id="rId3" Type="http://schemas.openxmlformats.org/officeDocument/2006/relationships/image" Target="../media/image6.emf"/><Relationship Id="rId7" Type="http://schemas.openxmlformats.org/officeDocument/2006/relationships/image" Target="../media/image9.emf"/><Relationship Id="rId12" Type="http://schemas.openxmlformats.org/officeDocument/2006/relationships/image" Target="../media/image22.sv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5.svg"/><Relationship Id="rId11" Type="http://schemas.openxmlformats.org/officeDocument/2006/relationships/image" Target="../media/image21.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7.emf"/><Relationship Id="rId9" Type="http://schemas.openxmlformats.org/officeDocument/2006/relationships/image" Target="../media/image12.svg"/><Relationship Id="rId14" Type="http://schemas.openxmlformats.org/officeDocument/2006/relationships/image" Target="../media/image20.w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D6FBFF6-842B-1548-97F6-C70C3948DABA}"/>
              </a:ext>
            </a:extLst>
          </p:cNvPr>
          <p:cNvSpPr>
            <a:spLocks noGrp="1"/>
          </p:cNvSpPr>
          <p:nvPr>
            <p:ph type="ctrTitle" hasCustomPrompt="1"/>
          </p:nvPr>
        </p:nvSpPr>
        <p:spPr>
          <a:xfrm>
            <a:off x="1457740" y="4590765"/>
            <a:ext cx="17148312" cy="5948935"/>
          </a:xfrm>
        </p:spPr>
        <p:txBody>
          <a:bodyPr anchor="t" anchorCtr="0">
            <a:normAutofit/>
          </a:bodyPr>
          <a:lstStyle>
            <a:lvl1pPr algn="l">
              <a:defRPr sz="10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Title</a:t>
            </a:r>
            <a:r>
              <a:rPr lang="es-ES" dirty="0"/>
              <a:t> of </a:t>
            </a:r>
            <a:r>
              <a:rPr lang="es-ES" dirty="0" err="1"/>
              <a:t>the</a:t>
            </a:r>
            <a:r>
              <a:rPr lang="es-ES" dirty="0"/>
              <a:t> </a:t>
            </a:r>
            <a:r>
              <a:rPr lang="es-ES" dirty="0" err="1"/>
              <a:t>presentation</a:t>
            </a:r>
            <a:r>
              <a:rPr lang="es-ES" dirty="0"/>
              <a:t>]</a:t>
            </a:r>
            <a:endParaRPr lang="en-US" dirty="0"/>
          </a:p>
        </p:txBody>
      </p:sp>
      <p:sp>
        <p:nvSpPr>
          <p:cNvPr id="30" name="Rectángulo 29">
            <a:extLst>
              <a:ext uri="{FF2B5EF4-FFF2-40B4-BE49-F238E27FC236}">
                <a16:creationId xmlns:a16="http://schemas.microsoft.com/office/drawing/2014/main" id="{6A88B6BF-3F1E-0649-96E0-0F6C772422CE}"/>
              </a:ext>
            </a:extLst>
          </p:cNvPr>
          <p:cNvSpPr/>
          <p:nvPr userDrawn="1"/>
        </p:nvSpPr>
        <p:spPr>
          <a:xfrm>
            <a:off x="0" y="3788144"/>
            <a:ext cx="373274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4" name="Picture 3">
            <a:extLst>
              <a:ext uri="{FF2B5EF4-FFF2-40B4-BE49-F238E27FC236}">
                <a16:creationId xmlns:a16="http://schemas.microsoft.com/office/drawing/2014/main" id="{1550868C-E8B9-8D4A-A10B-5DAAC3262795}"/>
              </a:ext>
            </a:extLst>
          </p:cNvPr>
          <p:cNvPicPr>
            <a:picLocks noChangeAspect="1"/>
          </p:cNvPicPr>
          <p:nvPr userDrawn="1"/>
        </p:nvPicPr>
        <p:blipFill>
          <a:blip r:embed="rId2"/>
          <a:stretch>
            <a:fillRect/>
          </a:stretch>
        </p:blipFill>
        <p:spPr>
          <a:xfrm>
            <a:off x="1457740" y="720900"/>
            <a:ext cx="3556000" cy="2197100"/>
          </a:xfrm>
          <a:prstGeom prst="rect">
            <a:avLst/>
          </a:prstGeom>
        </p:spPr>
      </p:pic>
      <p:pic>
        <p:nvPicPr>
          <p:cNvPr id="5" name="Picture 4">
            <a:extLst>
              <a:ext uri="{FF2B5EF4-FFF2-40B4-BE49-F238E27FC236}">
                <a16:creationId xmlns:a16="http://schemas.microsoft.com/office/drawing/2014/main" id="{D86ED7B2-19CB-7A4A-8F3F-BA5A1F59A16B}"/>
              </a:ext>
            </a:extLst>
          </p:cNvPr>
          <p:cNvPicPr>
            <a:picLocks noChangeAspect="1"/>
          </p:cNvPicPr>
          <p:nvPr userDrawn="1"/>
        </p:nvPicPr>
        <p:blipFill>
          <a:blip r:embed="rId3"/>
          <a:stretch>
            <a:fillRect/>
          </a:stretch>
        </p:blipFill>
        <p:spPr>
          <a:xfrm>
            <a:off x="19567952" y="1049469"/>
            <a:ext cx="3032565" cy="361019"/>
          </a:xfrm>
          <a:prstGeom prst="rect">
            <a:avLst/>
          </a:prstGeom>
        </p:spPr>
      </p:pic>
      <p:pic>
        <p:nvPicPr>
          <p:cNvPr id="8" name="Graphic 7">
            <a:extLst>
              <a:ext uri="{FF2B5EF4-FFF2-40B4-BE49-F238E27FC236}">
                <a16:creationId xmlns:a16="http://schemas.microsoft.com/office/drawing/2014/main" id="{318AAA33-420B-44D6-BD7C-D66D13CBF48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4545" y="10685672"/>
            <a:ext cx="22472511" cy="2309428"/>
          </a:xfrm>
          <a:prstGeom prst="rect">
            <a:avLst/>
          </a:prstGeom>
        </p:spPr>
      </p:pic>
    </p:spTree>
    <p:extLst>
      <p:ext uri="{BB962C8B-B14F-4D97-AF65-F5344CB8AC3E}">
        <p14:creationId xmlns:p14="http://schemas.microsoft.com/office/powerpoint/2010/main" val="3435799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8565384"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8" y="5012268"/>
            <a:ext cx="18565384" cy="7341658"/>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pic>
        <p:nvPicPr>
          <p:cNvPr id="12" name="Picture 11">
            <a:extLst>
              <a:ext uri="{FF2B5EF4-FFF2-40B4-BE49-F238E27FC236}">
                <a16:creationId xmlns:a16="http://schemas.microsoft.com/office/drawing/2014/main" id="{43E5F67C-DA8E-4B92-B1A2-61EF4B36B7E2}"/>
              </a:ext>
            </a:extLst>
          </p:cNvPr>
          <p:cNvPicPr>
            <a:picLocks noChangeAspect="1"/>
          </p:cNvPicPr>
          <p:nvPr userDrawn="1"/>
        </p:nvPicPr>
        <p:blipFill>
          <a:blip r:embed="rId2"/>
          <a:stretch>
            <a:fillRect/>
          </a:stretch>
        </p:blipFill>
        <p:spPr>
          <a:xfrm>
            <a:off x="19562093" y="1047776"/>
            <a:ext cx="3032565" cy="361019"/>
          </a:xfrm>
          <a:prstGeom prst="rect">
            <a:avLst/>
          </a:prstGeom>
          <a:noFill/>
        </p:spPr>
      </p:pic>
      <p:pic>
        <p:nvPicPr>
          <p:cNvPr id="13" name="Picture 12">
            <a:extLst>
              <a:ext uri="{FF2B5EF4-FFF2-40B4-BE49-F238E27FC236}">
                <a16:creationId xmlns:a16="http://schemas.microsoft.com/office/drawing/2014/main" id="{90EB506B-E1F0-4853-9D4F-D49D0AD53548}"/>
              </a:ext>
            </a:extLst>
          </p:cNvPr>
          <p:cNvPicPr>
            <a:picLocks noChangeAspect="1"/>
          </p:cNvPicPr>
          <p:nvPr userDrawn="1"/>
        </p:nvPicPr>
        <p:blipFill>
          <a:blip r:embed="rId3"/>
          <a:stretch>
            <a:fillRect/>
          </a:stretch>
        </p:blipFill>
        <p:spPr>
          <a:xfrm>
            <a:off x="1620738" y="914401"/>
            <a:ext cx="3439432" cy="476046"/>
          </a:xfrm>
          <a:prstGeom prst="rect">
            <a:avLst/>
          </a:prstGeom>
        </p:spPr>
      </p:pic>
    </p:spTree>
    <p:extLst>
      <p:ext uri="{BB962C8B-B14F-4D97-AF65-F5344CB8AC3E}">
        <p14:creationId xmlns:p14="http://schemas.microsoft.com/office/powerpoint/2010/main" val="106128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758553-1A2D-41EA-AE0B-0FFBFDC29359}"/>
              </a:ext>
            </a:extLst>
          </p:cNvPr>
          <p:cNvSpPr/>
          <p:nvPr userDrawn="1"/>
        </p:nvSpPr>
        <p:spPr>
          <a:xfrm>
            <a:off x="0" y="3283542"/>
            <a:ext cx="24382413" cy="9305787"/>
          </a:xfrm>
          <a:prstGeom prst="rect">
            <a:avLst/>
          </a:prstGeom>
          <a:solidFill>
            <a:srgbClr val="320934"/>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dirty="0"/>
          </a:p>
        </p:txBody>
      </p:sp>
      <p:sp>
        <p:nvSpPr>
          <p:cNvPr id="3" name="Content Placeholder 2"/>
          <p:cNvSpPr>
            <a:spLocks noGrp="1"/>
          </p:cNvSpPr>
          <p:nvPr>
            <p:ph idx="1" hasCustomPrompt="1"/>
          </p:nvPr>
        </p:nvSpPr>
        <p:spPr>
          <a:xfrm>
            <a:off x="4140738" y="3712757"/>
            <a:ext cx="18565384" cy="8647971"/>
          </a:xfrm>
        </p:spPr>
        <p:txBody>
          <a:bodyPr wrap="none">
            <a:noAutofit/>
          </a:bodyPr>
          <a:lstStyle>
            <a:lvl1pPr marL="0" indent="0">
              <a:lnSpc>
                <a:spcPts val="2000"/>
              </a:lnSpc>
              <a:spcBef>
                <a:spcPts val="600"/>
              </a:spcBef>
              <a:buNone/>
              <a:defRPr sz="2400">
                <a:solidFill>
                  <a:schemeClr val="bg1"/>
                </a:solidFill>
                <a:latin typeface="+mn-lt"/>
              </a:defRPr>
            </a:lvl1pPr>
            <a:lvl2pPr marL="914354" indent="0">
              <a:lnSpc>
                <a:spcPts val="2000"/>
              </a:lnSpc>
              <a:buNone/>
              <a:defRPr sz="2400">
                <a:solidFill>
                  <a:schemeClr val="bg1"/>
                </a:solidFill>
                <a:latin typeface="+mn-lt"/>
              </a:defRPr>
            </a:lvl2pPr>
            <a:lvl3pPr marL="1828709" indent="0">
              <a:lnSpc>
                <a:spcPts val="2000"/>
              </a:lnSpc>
              <a:buNone/>
              <a:defRPr sz="2400">
                <a:solidFill>
                  <a:schemeClr val="bg1"/>
                </a:solidFill>
                <a:latin typeface="+mn-lt"/>
              </a:defRPr>
            </a:lvl3pPr>
            <a:lvl4pPr marL="2743063" indent="0">
              <a:lnSpc>
                <a:spcPts val="2000"/>
              </a:lnSpc>
              <a:buNone/>
              <a:defRPr sz="2400">
                <a:solidFill>
                  <a:schemeClr val="bg1"/>
                </a:solidFill>
                <a:latin typeface="+mn-lt"/>
              </a:defRPr>
            </a:lvl4pPr>
            <a:lvl5pPr marL="3657417" indent="0">
              <a:lnSpc>
                <a:spcPts val="2000"/>
              </a:lnSpc>
              <a:buNone/>
              <a:defRPr sz="2400">
                <a:solidFill>
                  <a:schemeClr val="bg1"/>
                </a:solidFill>
                <a:latin typeface="+mn-lt"/>
              </a:defRPr>
            </a:lvl5pPr>
          </a:lstStyle>
          <a:p>
            <a:pPr lvl="0"/>
            <a:r>
              <a:rPr lang="es-ES" dirty="0" err="1"/>
              <a:t>Code</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1" name="Text Placeholder 13">
            <a:extLst>
              <a:ext uri="{FF2B5EF4-FFF2-40B4-BE49-F238E27FC236}">
                <a16:creationId xmlns:a16="http://schemas.microsoft.com/office/drawing/2014/main" id="{036E301F-C9C0-40D3-9E55-81DA64C68E04}"/>
              </a:ext>
            </a:extLst>
          </p:cNvPr>
          <p:cNvSpPr>
            <a:spLocks noGrp="1"/>
          </p:cNvSpPr>
          <p:nvPr>
            <p:ph type="body" sz="quarter" idx="13" hasCustomPrompt="1"/>
          </p:nvPr>
        </p:nvSpPr>
        <p:spPr>
          <a:xfrm>
            <a:off x="4140738" y="2123126"/>
            <a:ext cx="18565384" cy="801641"/>
          </a:xfrm>
        </p:spPr>
        <p:txBody>
          <a:bodyPr/>
          <a:lstStyle>
            <a:lvl1pPr marL="0" indent="0">
              <a:buNone/>
              <a:defRPr sz="5400" b="1"/>
            </a:lvl1pPr>
          </a:lstStyle>
          <a:p>
            <a:pPr lvl="0"/>
            <a:r>
              <a:rPr lang="en-US" dirty="0"/>
              <a:t>Subtitle</a:t>
            </a:r>
            <a:endParaRPr lang="es-ES" dirty="0"/>
          </a:p>
        </p:txBody>
      </p:sp>
      <p:pic>
        <p:nvPicPr>
          <p:cNvPr id="13" name="Picture 12">
            <a:extLst>
              <a:ext uri="{FF2B5EF4-FFF2-40B4-BE49-F238E27FC236}">
                <a16:creationId xmlns:a16="http://schemas.microsoft.com/office/drawing/2014/main" id="{F9530075-518A-49B1-A485-A6F6CCC9EC93}"/>
              </a:ext>
            </a:extLst>
          </p:cNvPr>
          <p:cNvPicPr>
            <a:picLocks noChangeAspect="1"/>
          </p:cNvPicPr>
          <p:nvPr userDrawn="1"/>
        </p:nvPicPr>
        <p:blipFill>
          <a:blip r:embed="rId2"/>
          <a:stretch>
            <a:fillRect/>
          </a:stretch>
        </p:blipFill>
        <p:spPr>
          <a:xfrm>
            <a:off x="19562093" y="1047776"/>
            <a:ext cx="3032565" cy="361019"/>
          </a:xfrm>
          <a:prstGeom prst="rect">
            <a:avLst/>
          </a:prstGeom>
          <a:noFill/>
        </p:spPr>
      </p:pic>
      <p:pic>
        <p:nvPicPr>
          <p:cNvPr id="14" name="Picture 13">
            <a:extLst>
              <a:ext uri="{FF2B5EF4-FFF2-40B4-BE49-F238E27FC236}">
                <a16:creationId xmlns:a16="http://schemas.microsoft.com/office/drawing/2014/main" id="{08FE07F7-7D58-4BB8-888D-E3F3D7FB18B7}"/>
              </a:ext>
            </a:extLst>
          </p:cNvPr>
          <p:cNvPicPr>
            <a:picLocks noChangeAspect="1"/>
          </p:cNvPicPr>
          <p:nvPr userDrawn="1"/>
        </p:nvPicPr>
        <p:blipFill>
          <a:blip r:embed="rId3"/>
          <a:stretch>
            <a:fillRect/>
          </a:stretch>
        </p:blipFill>
        <p:spPr>
          <a:xfrm>
            <a:off x="1620738" y="914401"/>
            <a:ext cx="3439432" cy="476046"/>
          </a:xfrm>
          <a:prstGeom prst="rect">
            <a:avLst/>
          </a:prstGeom>
        </p:spPr>
      </p:pic>
    </p:spTree>
    <p:extLst>
      <p:ext uri="{BB962C8B-B14F-4D97-AF65-F5344CB8AC3E}">
        <p14:creationId xmlns:p14="http://schemas.microsoft.com/office/powerpoint/2010/main" val="841905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photo">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0404995"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8" y="5012268"/>
            <a:ext cx="10404995" cy="7341658"/>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0" name="Picture Placeholder 10">
            <a:extLst>
              <a:ext uri="{FF2B5EF4-FFF2-40B4-BE49-F238E27FC236}">
                <a16:creationId xmlns:a16="http://schemas.microsoft.com/office/drawing/2014/main" id="{BC808AA7-189A-FF41-8132-1C74D0AE6E62}"/>
              </a:ext>
            </a:extLst>
          </p:cNvPr>
          <p:cNvSpPr>
            <a:spLocks noGrp="1"/>
          </p:cNvSpPr>
          <p:nvPr>
            <p:ph type="pic" sz="quarter" idx="14"/>
          </p:nvPr>
        </p:nvSpPr>
        <p:spPr>
          <a:xfrm>
            <a:off x="14986000" y="2162435"/>
            <a:ext cx="7606152" cy="10191750"/>
          </a:xfrm>
        </p:spPr>
        <p:txBody>
          <a:bodyPr/>
          <a:lstStyle/>
          <a:p>
            <a:endParaRPr lang="es-ES"/>
          </a:p>
        </p:txBody>
      </p:sp>
      <p:pic>
        <p:nvPicPr>
          <p:cNvPr id="14" name="Picture 13">
            <a:extLst>
              <a:ext uri="{FF2B5EF4-FFF2-40B4-BE49-F238E27FC236}">
                <a16:creationId xmlns:a16="http://schemas.microsoft.com/office/drawing/2014/main" id="{86AFB948-A41B-424D-A9B1-01BDCF48ED6D}"/>
              </a:ext>
            </a:extLst>
          </p:cNvPr>
          <p:cNvPicPr>
            <a:picLocks noChangeAspect="1"/>
          </p:cNvPicPr>
          <p:nvPr userDrawn="1"/>
        </p:nvPicPr>
        <p:blipFill>
          <a:blip r:embed="rId2"/>
          <a:stretch>
            <a:fillRect/>
          </a:stretch>
        </p:blipFill>
        <p:spPr>
          <a:xfrm>
            <a:off x="19562093" y="1047776"/>
            <a:ext cx="3032565" cy="361019"/>
          </a:xfrm>
          <a:prstGeom prst="rect">
            <a:avLst/>
          </a:prstGeom>
          <a:noFill/>
        </p:spPr>
      </p:pic>
      <p:pic>
        <p:nvPicPr>
          <p:cNvPr id="15" name="Picture 14">
            <a:extLst>
              <a:ext uri="{FF2B5EF4-FFF2-40B4-BE49-F238E27FC236}">
                <a16:creationId xmlns:a16="http://schemas.microsoft.com/office/drawing/2014/main" id="{88DBA6B2-B6BC-4CED-85BC-C9168C1145E3}"/>
              </a:ext>
            </a:extLst>
          </p:cNvPr>
          <p:cNvPicPr>
            <a:picLocks noChangeAspect="1"/>
          </p:cNvPicPr>
          <p:nvPr userDrawn="1"/>
        </p:nvPicPr>
        <p:blipFill>
          <a:blip r:embed="rId3"/>
          <a:stretch>
            <a:fillRect/>
          </a:stretch>
        </p:blipFill>
        <p:spPr>
          <a:xfrm>
            <a:off x="1620738" y="914401"/>
            <a:ext cx="3439432" cy="476046"/>
          </a:xfrm>
          <a:prstGeom prst="rect">
            <a:avLst/>
          </a:prstGeom>
        </p:spPr>
      </p:pic>
    </p:spTree>
    <p:extLst>
      <p:ext uri="{BB962C8B-B14F-4D97-AF65-F5344CB8AC3E}">
        <p14:creationId xmlns:p14="http://schemas.microsoft.com/office/powerpoint/2010/main" val="3562032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4140738" y="2155202"/>
            <a:ext cx="18509831"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Date Placeholder 2"/>
          <p:cNvSpPr>
            <a:spLocks noGrp="1"/>
          </p:cNvSpPr>
          <p:nvPr>
            <p:ph type="dt" sz="half" idx="10"/>
          </p:nvPr>
        </p:nvSpPr>
        <p:spPr/>
        <p:txBody>
          <a:bodyPr/>
          <a:lstStyle/>
          <a:p>
            <a:fld id="{608335E2-14BF-F246-8200-622169DBE8EA}" type="datetimeFigureOut">
              <a:rPr lang="es-ES" smtClean="0"/>
              <a:t>19/06/2019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6D5E3BC-0B6F-0641-B503-95411F2D8869}" type="slidenum">
              <a:rPr lang="es-ES" smtClean="0"/>
              <a:t>‹Nº›</a:t>
            </a:fld>
            <a:endParaRPr lang="es-ES"/>
          </a:p>
        </p:txBody>
      </p:sp>
      <p:pic>
        <p:nvPicPr>
          <p:cNvPr id="11" name="Picture 10">
            <a:extLst>
              <a:ext uri="{FF2B5EF4-FFF2-40B4-BE49-F238E27FC236}">
                <a16:creationId xmlns:a16="http://schemas.microsoft.com/office/drawing/2014/main" id="{D7DE340C-7FA2-41BB-BD78-F1B391FED24E}"/>
              </a:ext>
            </a:extLst>
          </p:cNvPr>
          <p:cNvPicPr>
            <a:picLocks noChangeAspect="1"/>
          </p:cNvPicPr>
          <p:nvPr userDrawn="1"/>
        </p:nvPicPr>
        <p:blipFill>
          <a:blip r:embed="rId2"/>
          <a:stretch>
            <a:fillRect/>
          </a:stretch>
        </p:blipFill>
        <p:spPr>
          <a:xfrm>
            <a:off x="19562093" y="1047776"/>
            <a:ext cx="3032565" cy="361019"/>
          </a:xfrm>
          <a:prstGeom prst="rect">
            <a:avLst/>
          </a:prstGeom>
          <a:noFill/>
        </p:spPr>
      </p:pic>
      <p:pic>
        <p:nvPicPr>
          <p:cNvPr id="12" name="Picture 11">
            <a:extLst>
              <a:ext uri="{FF2B5EF4-FFF2-40B4-BE49-F238E27FC236}">
                <a16:creationId xmlns:a16="http://schemas.microsoft.com/office/drawing/2014/main" id="{44CD9C80-B519-4A7D-9B1F-BD1168A56DDF}"/>
              </a:ext>
            </a:extLst>
          </p:cNvPr>
          <p:cNvPicPr>
            <a:picLocks noChangeAspect="1"/>
          </p:cNvPicPr>
          <p:nvPr userDrawn="1"/>
        </p:nvPicPr>
        <p:blipFill>
          <a:blip r:embed="rId3"/>
          <a:stretch>
            <a:fillRect/>
          </a:stretch>
        </p:blipFill>
        <p:spPr>
          <a:xfrm>
            <a:off x="1620738" y="914401"/>
            <a:ext cx="3439432" cy="476046"/>
          </a:xfrm>
          <a:prstGeom prst="rect">
            <a:avLst/>
          </a:prstGeom>
        </p:spPr>
      </p:pic>
    </p:spTree>
    <p:extLst>
      <p:ext uri="{BB962C8B-B14F-4D97-AF65-F5344CB8AC3E}">
        <p14:creationId xmlns:p14="http://schemas.microsoft.com/office/powerpoint/2010/main" val="778144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335E2-14BF-F246-8200-622169DBE8EA}" type="datetimeFigureOut">
              <a:rPr lang="es-ES" smtClean="0"/>
              <a:t>19/06/2019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6D5E3BC-0B6F-0641-B503-95411F2D8869}" type="slidenum">
              <a:rPr lang="es-ES" smtClean="0"/>
              <a:t>‹Nº›</a:t>
            </a:fld>
            <a:endParaRPr lang="es-ES"/>
          </a:p>
        </p:txBody>
      </p:sp>
      <p:pic>
        <p:nvPicPr>
          <p:cNvPr id="10" name="Picture 9">
            <a:extLst>
              <a:ext uri="{FF2B5EF4-FFF2-40B4-BE49-F238E27FC236}">
                <a16:creationId xmlns:a16="http://schemas.microsoft.com/office/drawing/2014/main" id="{77DAD905-52F1-43C7-8FE9-CA3E49BFC750}"/>
              </a:ext>
            </a:extLst>
          </p:cNvPr>
          <p:cNvPicPr>
            <a:picLocks noChangeAspect="1"/>
          </p:cNvPicPr>
          <p:nvPr userDrawn="1"/>
        </p:nvPicPr>
        <p:blipFill>
          <a:blip r:embed="rId2"/>
          <a:stretch>
            <a:fillRect/>
          </a:stretch>
        </p:blipFill>
        <p:spPr>
          <a:xfrm>
            <a:off x="19562093" y="1047776"/>
            <a:ext cx="3032565" cy="361019"/>
          </a:xfrm>
          <a:prstGeom prst="rect">
            <a:avLst/>
          </a:prstGeom>
          <a:noFill/>
        </p:spPr>
      </p:pic>
      <p:pic>
        <p:nvPicPr>
          <p:cNvPr id="11" name="Picture 10">
            <a:extLst>
              <a:ext uri="{FF2B5EF4-FFF2-40B4-BE49-F238E27FC236}">
                <a16:creationId xmlns:a16="http://schemas.microsoft.com/office/drawing/2014/main" id="{786BAABD-B8BD-4CFE-A2FB-604380508F45}"/>
              </a:ext>
            </a:extLst>
          </p:cNvPr>
          <p:cNvPicPr>
            <a:picLocks noChangeAspect="1"/>
          </p:cNvPicPr>
          <p:nvPr userDrawn="1"/>
        </p:nvPicPr>
        <p:blipFill>
          <a:blip r:embed="rId3"/>
          <a:stretch>
            <a:fillRect/>
          </a:stretch>
        </p:blipFill>
        <p:spPr>
          <a:xfrm>
            <a:off x="1620738" y="914401"/>
            <a:ext cx="3439432" cy="476046"/>
          </a:xfrm>
          <a:prstGeom prst="rect">
            <a:avLst/>
          </a:prstGeom>
        </p:spPr>
      </p:pic>
    </p:spTree>
    <p:extLst>
      <p:ext uri="{BB962C8B-B14F-4D97-AF65-F5344CB8AC3E}">
        <p14:creationId xmlns:p14="http://schemas.microsoft.com/office/powerpoint/2010/main" val="1981606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m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40738" y="4929810"/>
            <a:ext cx="16690436" cy="4065430"/>
          </a:xfrm>
        </p:spPr>
        <p:txBody>
          <a:bodyPr>
            <a:normAutofit/>
          </a:bodyPr>
          <a:lstStyle>
            <a:lvl1pPr marL="0" marR="0" indent="0" algn="ctr" defTabSz="1828709" rtl="0" eaLnBrk="1" fontAlgn="auto" latinLnBrk="0" hangingPunct="1">
              <a:lnSpc>
                <a:spcPct val="150000"/>
              </a:lnSpc>
              <a:spcBef>
                <a:spcPts val="2000"/>
              </a:spcBef>
              <a:spcAft>
                <a:spcPts val="0"/>
              </a:spcAft>
              <a:buClrTx/>
              <a:buSzTx/>
              <a:buFont typeface="Arial" panose="020B0604020202020204" pitchFamily="34" charset="0"/>
              <a:buNone/>
              <a:tabLst/>
              <a:defRPr sz="4800"/>
            </a:lvl1pPr>
            <a:lvl2pPr marL="914354" indent="0" algn="ctr">
              <a:buNone/>
              <a:defRPr sz="4800"/>
            </a:lvl2pPr>
            <a:lvl3pPr marL="1828709" indent="0" algn="ctr">
              <a:buNone/>
              <a:defRPr sz="4800"/>
            </a:lvl3pPr>
            <a:lvl4pPr marL="2743063" indent="0" algn="ctr">
              <a:buNone/>
              <a:defRPr sz="4800"/>
            </a:lvl4pPr>
            <a:lvl5pPr marL="3657417" indent="0" algn="ctr">
              <a:buNone/>
              <a:defRPr sz="4800"/>
            </a:lvl5pPr>
          </a:lstStyle>
          <a:p>
            <a:pPr marL="0" marR="0" lvl="0" indent="0" algn="ctr" defTabSz="1828709" rtl="0" eaLnBrk="1" fontAlgn="auto" latinLnBrk="0" hangingPunct="1">
              <a:lnSpc>
                <a:spcPct val="90000"/>
              </a:lnSpc>
              <a:spcBef>
                <a:spcPts val="2000"/>
              </a:spcBef>
              <a:spcAft>
                <a:spcPts val="0"/>
              </a:spcAft>
              <a:buClrTx/>
              <a:buSzTx/>
              <a:buFont typeface="Arial" panose="020B0604020202020204" pitchFamily="34" charset="0"/>
              <a:buNone/>
              <a:tabLst/>
              <a:defRPr/>
            </a:pPr>
            <a:r>
              <a:rPr lang="es-ES" dirty="0"/>
              <a:t>Editar el estilo de texto del patrón</a:t>
            </a:r>
            <a:endParaRPr lang="es-ES" dirty="0">
              <a:solidFill>
                <a:srgbClr val="17202D"/>
              </a:solidFill>
              <a:latin typeface="Calibri" panose="020F0502020204030204" pitchFamily="34" charset="0"/>
              <a:cs typeface="Calibri" panose="020F0502020204030204" pitchFamily="34" charset="0"/>
            </a:endParaRPr>
          </a:p>
          <a:p>
            <a:pPr lvl="0"/>
            <a:endParaRPr lang="es-ES" dirty="0"/>
          </a:p>
          <a:p>
            <a:pPr lvl="1"/>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7" name="Rectángulo 15">
            <a:extLst>
              <a:ext uri="{FF2B5EF4-FFF2-40B4-BE49-F238E27FC236}">
                <a16:creationId xmlns:a16="http://schemas.microsoft.com/office/drawing/2014/main" id="{2B85CC4A-8104-AD46-9EA0-6076ADD8F8F1}"/>
              </a:ext>
            </a:extLst>
          </p:cNvPr>
          <p:cNvSpPr/>
          <p:nvPr userDrawn="1"/>
        </p:nvSpPr>
        <p:spPr>
          <a:xfrm>
            <a:off x="19417172" y="9980028"/>
            <a:ext cx="1440000" cy="36000"/>
          </a:xfrm>
          <a:prstGeom prst="rect">
            <a:avLst/>
          </a:prstGeom>
          <a:solidFill>
            <a:srgbClr val="172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18" name="Imagen 2">
            <a:extLst>
              <a:ext uri="{FF2B5EF4-FFF2-40B4-BE49-F238E27FC236}">
                <a16:creationId xmlns:a16="http://schemas.microsoft.com/office/drawing/2014/main" id="{7432B428-984B-7A4E-8719-7DF3A3A7D3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36487" y="2847149"/>
            <a:ext cx="1111025" cy="1447699"/>
          </a:xfrm>
          <a:prstGeom prst="rect">
            <a:avLst/>
          </a:prstGeom>
        </p:spPr>
      </p:pic>
      <p:sp>
        <p:nvSpPr>
          <p:cNvPr id="20" name="Text Placeholder 19">
            <a:extLst>
              <a:ext uri="{FF2B5EF4-FFF2-40B4-BE49-F238E27FC236}">
                <a16:creationId xmlns:a16="http://schemas.microsoft.com/office/drawing/2014/main" id="{D4245539-B6DA-2444-81CA-151A7845879B}"/>
              </a:ext>
            </a:extLst>
          </p:cNvPr>
          <p:cNvSpPr>
            <a:spLocks noGrp="1"/>
          </p:cNvSpPr>
          <p:nvPr>
            <p:ph type="body" sz="quarter" idx="13" hasCustomPrompt="1"/>
          </p:nvPr>
        </p:nvSpPr>
        <p:spPr>
          <a:xfrm>
            <a:off x="17292637" y="10121993"/>
            <a:ext cx="3538537" cy="914400"/>
          </a:xfrm>
        </p:spPr>
        <p:txBody>
          <a:bodyPr rIns="0">
            <a:normAutofit/>
          </a:bodyPr>
          <a:lstStyle>
            <a:lvl1pPr marL="0" indent="0" algn="r">
              <a:buNone/>
              <a:defRPr sz="3200"/>
            </a:lvl1pPr>
          </a:lstStyle>
          <a:p>
            <a:pPr lvl="0"/>
            <a:r>
              <a:rPr lang="en-US" dirty="0" err="1"/>
              <a:t>Nombre</a:t>
            </a:r>
            <a:r>
              <a:rPr lang="en-US" dirty="0"/>
              <a:t> </a:t>
            </a:r>
            <a:r>
              <a:rPr lang="en-US" dirty="0" err="1"/>
              <a:t>Apellido</a:t>
            </a:r>
            <a:endParaRPr lang="es-ES" dirty="0"/>
          </a:p>
        </p:txBody>
      </p:sp>
      <p:pic>
        <p:nvPicPr>
          <p:cNvPr id="15" name="Picture 14">
            <a:extLst>
              <a:ext uri="{FF2B5EF4-FFF2-40B4-BE49-F238E27FC236}">
                <a16:creationId xmlns:a16="http://schemas.microsoft.com/office/drawing/2014/main" id="{1D8A6792-E50A-4F98-8430-4A66A7F707B8}"/>
              </a:ext>
            </a:extLst>
          </p:cNvPr>
          <p:cNvPicPr>
            <a:picLocks noChangeAspect="1"/>
          </p:cNvPicPr>
          <p:nvPr userDrawn="1"/>
        </p:nvPicPr>
        <p:blipFill>
          <a:blip r:embed="rId3"/>
          <a:stretch>
            <a:fillRect/>
          </a:stretch>
        </p:blipFill>
        <p:spPr>
          <a:xfrm>
            <a:off x="19562093" y="1047776"/>
            <a:ext cx="3032565" cy="361019"/>
          </a:xfrm>
          <a:prstGeom prst="rect">
            <a:avLst/>
          </a:prstGeom>
          <a:noFill/>
        </p:spPr>
      </p:pic>
      <p:pic>
        <p:nvPicPr>
          <p:cNvPr id="16" name="Picture 15">
            <a:extLst>
              <a:ext uri="{FF2B5EF4-FFF2-40B4-BE49-F238E27FC236}">
                <a16:creationId xmlns:a16="http://schemas.microsoft.com/office/drawing/2014/main" id="{1B6D87DE-1BEF-468A-8AF4-3D2BC2338A03}"/>
              </a:ext>
            </a:extLst>
          </p:cNvPr>
          <p:cNvPicPr>
            <a:picLocks noChangeAspect="1"/>
          </p:cNvPicPr>
          <p:nvPr userDrawn="1"/>
        </p:nvPicPr>
        <p:blipFill>
          <a:blip r:embed="rId4"/>
          <a:stretch>
            <a:fillRect/>
          </a:stretch>
        </p:blipFill>
        <p:spPr>
          <a:xfrm>
            <a:off x="1620738" y="914401"/>
            <a:ext cx="3439432" cy="476046"/>
          </a:xfrm>
          <a:prstGeom prst="rect">
            <a:avLst/>
          </a:prstGeom>
        </p:spPr>
      </p:pic>
    </p:spTree>
    <p:extLst>
      <p:ext uri="{BB962C8B-B14F-4D97-AF65-F5344CB8AC3E}">
        <p14:creationId xmlns:p14="http://schemas.microsoft.com/office/powerpoint/2010/main" val="2237030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ECE3D8-BBA0-0242-849D-1BD365C2CC41}"/>
              </a:ext>
            </a:extLst>
          </p:cNvPr>
          <p:cNvSpPr/>
          <p:nvPr userDrawn="1"/>
        </p:nvSpPr>
        <p:spPr>
          <a:xfrm>
            <a:off x="-1" y="0"/>
            <a:ext cx="12192001" cy="13716000"/>
          </a:xfrm>
          <a:prstGeom prst="rect">
            <a:avLst/>
          </a:prstGeom>
          <a:gradFill flip="none" rotWithShape="1">
            <a:gsLst>
              <a:gs pos="100000">
                <a:srgbClr val="4A0851"/>
              </a:gs>
              <a:gs pos="0">
                <a:srgbClr val="FF3654"/>
              </a:gs>
            </a:gsLst>
            <a:lin ang="18900000" scaled="1"/>
            <a:tileRect/>
          </a:gra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CuadroTexto 13">
            <a:extLst>
              <a:ext uri="{FF2B5EF4-FFF2-40B4-BE49-F238E27FC236}">
                <a16:creationId xmlns:a16="http://schemas.microsoft.com/office/drawing/2014/main" id="{2415C733-85B8-1242-91AE-717DCE2B2351}"/>
              </a:ext>
            </a:extLst>
          </p:cNvPr>
          <p:cNvSpPr txBox="1"/>
          <p:nvPr userDrawn="1"/>
        </p:nvSpPr>
        <p:spPr>
          <a:xfrm>
            <a:off x="1457740" y="3414350"/>
            <a:ext cx="9643076" cy="2648745"/>
          </a:xfrm>
          <a:prstGeom prst="rect">
            <a:avLst/>
          </a:prstGeom>
          <a:noFill/>
        </p:spPr>
        <p:txBody>
          <a:bodyPr wrap="square" rtlCol="0">
            <a:spAutoFit/>
          </a:bodyPr>
          <a:lstStyle/>
          <a:p>
            <a:pPr>
              <a:lnSpc>
                <a:spcPts val="11000"/>
              </a:lnSpc>
            </a:pPr>
            <a:r>
              <a:rPr lang="es-ES" sz="11000" b="1" dirty="0" err="1">
                <a:solidFill>
                  <a:schemeClr val="bg1"/>
                </a:solidFill>
                <a:latin typeface="Calibri" panose="020F0502020204030204" pitchFamily="34" charset="0"/>
                <a:cs typeface="Calibri" panose="020F0502020204030204" pitchFamily="34" charset="0"/>
              </a:rPr>
              <a:t>Thanks</a:t>
            </a:r>
            <a:r>
              <a:rPr lang="es-ES" sz="11000" b="1" dirty="0">
                <a:solidFill>
                  <a:schemeClr val="bg1"/>
                </a:solidFill>
                <a:latin typeface="Calibri" panose="020F0502020204030204" pitchFamily="34" charset="0"/>
                <a:cs typeface="Calibri" panose="020F0502020204030204" pitchFamily="34" charset="0"/>
              </a:rPr>
              <a:t> and …</a:t>
            </a:r>
          </a:p>
          <a:p>
            <a:pPr>
              <a:lnSpc>
                <a:spcPts val="11000"/>
              </a:lnSpc>
            </a:pPr>
            <a:r>
              <a:rPr lang="es-ES" sz="11000" b="1" dirty="0" err="1">
                <a:solidFill>
                  <a:schemeClr val="bg1"/>
                </a:solidFill>
                <a:latin typeface="Calibri" panose="020F0502020204030204" pitchFamily="34" charset="0"/>
                <a:cs typeface="Calibri" panose="020F0502020204030204" pitchFamily="34" charset="0"/>
              </a:rPr>
              <a:t>See</a:t>
            </a:r>
            <a:r>
              <a:rPr lang="es-ES" sz="11000" b="1" dirty="0">
                <a:solidFill>
                  <a:schemeClr val="bg1"/>
                </a:solidFill>
                <a:latin typeface="Calibri" panose="020F0502020204030204" pitchFamily="34" charset="0"/>
                <a:cs typeface="Calibri" panose="020F0502020204030204" pitchFamily="34" charset="0"/>
              </a:rPr>
              <a:t> </a:t>
            </a:r>
            <a:r>
              <a:rPr lang="es-ES" sz="11000" b="1" dirty="0" err="1">
                <a:solidFill>
                  <a:schemeClr val="bg1"/>
                </a:solidFill>
                <a:latin typeface="Calibri" panose="020F0502020204030204" pitchFamily="34" charset="0"/>
                <a:cs typeface="Calibri" panose="020F0502020204030204" pitchFamily="34" charset="0"/>
              </a:rPr>
              <a:t>you</a:t>
            </a:r>
            <a:r>
              <a:rPr lang="es-ES" sz="11000" b="1" dirty="0">
                <a:solidFill>
                  <a:schemeClr val="bg1"/>
                </a:solidFill>
                <a:latin typeface="Calibri" panose="020F0502020204030204" pitchFamily="34" charset="0"/>
                <a:cs typeface="Calibri" panose="020F0502020204030204" pitchFamily="34" charset="0"/>
              </a:rPr>
              <a:t> </a:t>
            </a:r>
            <a:r>
              <a:rPr lang="es-ES" sz="11000" b="1" dirty="0" err="1">
                <a:solidFill>
                  <a:schemeClr val="bg1"/>
                </a:solidFill>
                <a:latin typeface="Calibri" panose="020F0502020204030204" pitchFamily="34" charset="0"/>
                <a:cs typeface="Calibri" panose="020F0502020204030204" pitchFamily="34" charset="0"/>
              </a:rPr>
              <a:t>soon</a:t>
            </a:r>
            <a:r>
              <a:rPr lang="es-ES" sz="11000" b="1" dirty="0">
                <a:solidFill>
                  <a:schemeClr val="bg1"/>
                </a:solidFill>
                <a:latin typeface="Calibri" panose="020F0502020204030204" pitchFamily="34" charset="0"/>
                <a:cs typeface="Calibri" panose="020F0502020204030204" pitchFamily="34" charset="0"/>
              </a:rPr>
              <a:t>!</a:t>
            </a:r>
          </a:p>
        </p:txBody>
      </p:sp>
      <p:sp>
        <p:nvSpPr>
          <p:cNvPr id="13" name="CuadroTexto 8">
            <a:extLst>
              <a:ext uri="{FF2B5EF4-FFF2-40B4-BE49-F238E27FC236}">
                <a16:creationId xmlns:a16="http://schemas.microsoft.com/office/drawing/2014/main" id="{3A2F0626-AF36-1F47-86ED-5EFE7E6BDAC2}"/>
              </a:ext>
            </a:extLst>
          </p:cNvPr>
          <p:cNvSpPr txBox="1"/>
          <p:nvPr userDrawn="1"/>
        </p:nvSpPr>
        <p:spPr>
          <a:xfrm>
            <a:off x="12192000" y="2196973"/>
            <a:ext cx="12190412" cy="1246495"/>
          </a:xfrm>
          <a:prstGeom prst="rect">
            <a:avLst/>
          </a:prstGeom>
          <a:noFill/>
        </p:spPr>
        <p:txBody>
          <a:bodyPr wrap="square" rtlCol="0">
            <a:spAutoFit/>
          </a:bodyPr>
          <a:lstStyle/>
          <a:p>
            <a:pPr algn="ctr">
              <a:lnSpc>
                <a:spcPts val="4500"/>
              </a:lnSpc>
            </a:pPr>
            <a:r>
              <a:rPr lang="es-ES" dirty="0" err="1">
                <a:solidFill>
                  <a:srgbClr val="17202D"/>
                </a:solidFill>
                <a:latin typeface="Calibri" panose="020F0502020204030204" pitchFamily="34" charset="0"/>
                <a:cs typeface="Calibri" panose="020F0502020204030204" pitchFamily="34" charset="0"/>
              </a:rPr>
              <a:t>Thanks</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also</a:t>
            </a:r>
            <a:r>
              <a:rPr lang="es-ES" dirty="0">
                <a:solidFill>
                  <a:srgbClr val="17202D"/>
                </a:solidFill>
                <a:latin typeface="Calibri" panose="020F0502020204030204" pitchFamily="34" charset="0"/>
                <a:cs typeface="Calibri" panose="020F0502020204030204" pitchFamily="34" charset="0"/>
              </a:rPr>
              <a:t> to </a:t>
            </a:r>
            <a:r>
              <a:rPr lang="es-ES" dirty="0" err="1">
                <a:solidFill>
                  <a:srgbClr val="17202D"/>
                </a:solidFill>
                <a:latin typeface="Calibri" panose="020F0502020204030204" pitchFamily="34" charset="0"/>
                <a:cs typeface="Calibri" panose="020F0502020204030204" pitchFamily="34" charset="0"/>
              </a:rPr>
              <a:t>the</a:t>
            </a:r>
            <a:r>
              <a:rPr lang="es-ES" dirty="0">
                <a:solidFill>
                  <a:srgbClr val="17202D"/>
                </a:solidFill>
                <a:latin typeface="Calibri" panose="020F0502020204030204" pitchFamily="34" charset="0"/>
                <a:cs typeface="Calibri" panose="020F0502020204030204" pitchFamily="34" charset="0"/>
              </a:rPr>
              <a:t> sponsors.</a:t>
            </a:r>
          </a:p>
          <a:p>
            <a:pPr algn="ctr">
              <a:lnSpc>
                <a:spcPts val="4500"/>
              </a:lnSpc>
            </a:pPr>
            <a:r>
              <a:rPr lang="es-ES" dirty="0" err="1">
                <a:solidFill>
                  <a:srgbClr val="17202D"/>
                </a:solidFill>
                <a:latin typeface="Calibri" panose="020F0502020204030204" pitchFamily="34" charset="0"/>
                <a:cs typeface="Calibri" panose="020F0502020204030204" pitchFamily="34" charset="0"/>
              </a:rPr>
              <a:t>Without</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whom</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this</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would</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not</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have</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been</a:t>
            </a:r>
            <a:r>
              <a:rPr lang="es-ES" dirty="0">
                <a:solidFill>
                  <a:srgbClr val="17202D"/>
                </a:solidFill>
                <a:latin typeface="Calibri" panose="020F0502020204030204" pitchFamily="34" charset="0"/>
                <a:cs typeface="Calibri" panose="020F0502020204030204" pitchFamily="34" charset="0"/>
              </a:rPr>
              <a:t> posible</a:t>
            </a:r>
            <a:r>
              <a:rPr lang="es-ES" sz="3200" dirty="0">
                <a:solidFill>
                  <a:srgbClr val="17202D"/>
                </a:solidFill>
                <a:latin typeface="Calibri" panose="020F0502020204030204" pitchFamily="34" charset="0"/>
                <a:cs typeface="Calibri" panose="020F0502020204030204" pitchFamily="34" charset="0"/>
              </a:rPr>
              <a:t>.</a:t>
            </a:r>
          </a:p>
        </p:txBody>
      </p:sp>
      <p:pic>
        <p:nvPicPr>
          <p:cNvPr id="14" name="Imagen 16">
            <a:extLst>
              <a:ext uri="{FF2B5EF4-FFF2-40B4-BE49-F238E27FC236}">
                <a16:creationId xmlns:a16="http://schemas.microsoft.com/office/drawing/2014/main" id="{AEF98C3C-77F4-AB47-9E29-B3347BDAEB93}"/>
              </a:ext>
            </a:extLst>
          </p:cNvPr>
          <p:cNvPicPr>
            <a:picLocks noChangeAspect="1"/>
          </p:cNvPicPr>
          <p:nvPr userDrawn="1"/>
        </p:nvPicPr>
        <p:blipFill>
          <a:blip r:embed="rId3"/>
          <a:stretch>
            <a:fillRect/>
          </a:stretch>
        </p:blipFill>
        <p:spPr>
          <a:xfrm>
            <a:off x="16124303" y="6170231"/>
            <a:ext cx="4320000" cy="922513"/>
          </a:xfrm>
          <a:prstGeom prst="rect">
            <a:avLst/>
          </a:prstGeom>
        </p:spPr>
      </p:pic>
      <p:pic>
        <p:nvPicPr>
          <p:cNvPr id="15" name="Imagen 2">
            <a:extLst>
              <a:ext uri="{FF2B5EF4-FFF2-40B4-BE49-F238E27FC236}">
                <a16:creationId xmlns:a16="http://schemas.microsoft.com/office/drawing/2014/main" id="{07BE5AEF-D62E-EC46-9B6D-E1C3C3155666}"/>
              </a:ext>
            </a:extLst>
          </p:cNvPr>
          <p:cNvPicPr>
            <a:picLocks noChangeAspect="1"/>
          </p:cNvPicPr>
          <p:nvPr userDrawn="1"/>
        </p:nvPicPr>
        <p:blipFill>
          <a:blip r:embed="rId4"/>
          <a:stretch>
            <a:fillRect/>
          </a:stretch>
        </p:blipFill>
        <p:spPr>
          <a:xfrm>
            <a:off x="15044303" y="4214538"/>
            <a:ext cx="6480000" cy="1101600"/>
          </a:xfrm>
          <a:prstGeom prst="rect">
            <a:avLst/>
          </a:prstGeom>
        </p:spPr>
      </p:pic>
      <p:sp>
        <p:nvSpPr>
          <p:cNvPr id="18" name="Rectángulo 17">
            <a:extLst>
              <a:ext uri="{FF2B5EF4-FFF2-40B4-BE49-F238E27FC236}">
                <a16:creationId xmlns:a16="http://schemas.microsoft.com/office/drawing/2014/main" id="{4331BFFF-22FD-A34E-8320-B231DEFB0E95}"/>
              </a:ext>
            </a:extLst>
          </p:cNvPr>
          <p:cNvSpPr/>
          <p:nvPr userDrawn="1"/>
        </p:nvSpPr>
        <p:spPr>
          <a:xfrm>
            <a:off x="0" y="2133600"/>
            <a:ext cx="373274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16" name="Graphic 15">
            <a:extLst>
              <a:ext uri="{FF2B5EF4-FFF2-40B4-BE49-F238E27FC236}">
                <a16:creationId xmlns:a16="http://schemas.microsoft.com/office/drawing/2014/main" id="{C7BDDB14-FCD0-42C1-B7AF-7B95A1B13A0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45753" y="10428672"/>
            <a:ext cx="22472511" cy="2309428"/>
          </a:xfrm>
          <a:prstGeom prst="rect">
            <a:avLst/>
          </a:prstGeom>
        </p:spPr>
      </p:pic>
      <p:pic>
        <p:nvPicPr>
          <p:cNvPr id="17" name="Picture 16">
            <a:extLst>
              <a:ext uri="{FF2B5EF4-FFF2-40B4-BE49-F238E27FC236}">
                <a16:creationId xmlns:a16="http://schemas.microsoft.com/office/drawing/2014/main" id="{3F8875D2-8582-4E41-8A3B-38497F81B814}"/>
              </a:ext>
            </a:extLst>
          </p:cNvPr>
          <p:cNvPicPr>
            <a:picLocks noChangeAspect="1"/>
          </p:cNvPicPr>
          <p:nvPr userDrawn="1"/>
        </p:nvPicPr>
        <p:blipFill>
          <a:blip r:embed="rId7"/>
          <a:stretch>
            <a:fillRect/>
          </a:stretch>
        </p:blipFill>
        <p:spPr>
          <a:xfrm>
            <a:off x="19562093" y="1047776"/>
            <a:ext cx="3032565" cy="361019"/>
          </a:xfrm>
          <a:prstGeom prst="rect">
            <a:avLst/>
          </a:prstGeom>
          <a:noFill/>
        </p:spPr>
      </p:pic>
      <p:pic>
        <p:nvPicPr>
          <p:cNvPr id="19" name="Graphic 18">
            <a:extLst>
              <a:ext uri="{FF2B5EF4-FFF2-40B4-BE49-F238E27FC236}">
                <a16:creationId xmlns:a16="http://schemas.microsoft.com/office/drawing/2014/main" id="{155D425C-79A9-4C3D-9EAE-E3387876FF9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620738" y="912117"/>
            <a:ext cx="3439432" cy="476046"/>
          </a:xfrm>
          <a:prstGeom prst="rect">
            <a:avLst/>
          </a:prstGeom>
        </p:spPr>
      </p:pic>
      <p:pic>
        <p:nvPicPr>
          <p:cNvPr id="11" name="Picture 2" descr="https://www.dotnet2019.com/assets/sponsors/logo-ceu.png">
            <a:extLst>
              <a:ext uri="{FF2B5EF4-FFF2-40B4-BE49-F238E27FC236}">
                <a16:creationId xmlns:a16="http://schemas.microsoft.com/office/drawing/2014/main" id="{516A40DD-59DE-4A9A-8C23-968F362B4851}"/>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6964820" y="9264388"/>
            <a:ext cx="2677432" cy="603365"/>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DDD707FD-F7B2-4378-817F-08A860A82853}"/>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142275" y="7947221"/>
            <a:ext cx="2677433" cy="524987"/>
          </a:xfrm>
          <a:prstGeom prst="rect">
            <a:avLst/>
          </a:prstGeom>
        </p:spPr>
      </p:pic>
      <p:graphicFrame>
        <p:nvGraphicFramePr>
          <p:cNvPr id="20" name="Object 19">
            <a:extLst>
              <a:ext uri="{FF2B5EF4-FFF2-40B4-BE49-F238E27FC236}">
                <a16:creationId xmlns:a16="http://schemas.microsoft.com/office/drawing/2014/main" id="{EC0428F4-E68F-4F60-AEF2-EAF6FC6A5059}"/>
              </a:ext>
            </a:extLst>
          </p:cNvPr>
          <p:cNvGraphicFramePr>
            <a:graphicFrameLocks noChangeAspect="1"/>
          </p:cNvGraphicFramePr>
          <p:nvPr userDrawn="1">
            <p:extLst>
              <p:ext uri="{D42A27DB-BD31-4B8C-83A1-F6EECF244321}">
                <p14:modId xmlns:p14="http://schemas.microsoft.com/office/powerpoint/2010/main" val="3179539643"/>
              </p:ext>
            </p:extLst>
          </p:nvPr>
        </p:nvGraphicFramePr>
        <p:xfrm>
          <a:off x="18914642" y="7894320"/>
          <a:ext cx="2445250" cy="671022"/>
        </p:xfrm>
        <a:graphic>
          <a:graphicData uri="http://schemas.openxmlformats.org/presentationml/2006/ole">
            <mc:AlternateContent xmlns:mc="http://schemas.openxmlformats.org/markup-compatibility/2006">
              <mc:Choice xmlns:v="urn:schemas-microsoft-com:vml" Requires="v">
                <p:oleObj spid="_x0000_s1091" r:id="rId13" imgW="2729880" imgH="749160" progId="">
                  <p:embed/>
                </p:oleObj>
              </mc:Choice>
              <mc:Fallback>
                <p:oleObj r:id="rId13" imgW="2729880" imgH="749160" progId="">
                  <p:embed/>
                  <p:pic>
                    <p:nvPicPr>
                      <p:cNvPr id="4" name="Object 3">
                        <a:extLst>
                          <a:ext uri="{FF2B5EF4-FFF2-40B4-BE49-F238E27FC236}">
                            <a16:creationId xmlns:a16="http://schemas.microsoft.com/office/drawing/2014/main" id="{F6FE1280-CA08-4BF2-8C8F-B8D8A415762A}"/>
                          </a:ext>
                        </a:extLst>
                      </p:cNvPr>
                      <p:cNvPicPr/>
                      <p:nvPr/>
                    </p:nvPicPr>
                    <p:blipFill>
                      <a:blip r:embed="rId14"/>
                      <a:stretch>
                        <a:fillRect/>
                      </a:stretch>
                    </p:blipFill>
                    <p:spPr>
                      <a:xfrm>
                        <a:off x="18914642" y="7894320"/>
                        <a:ext cx="2445250" cy="671022"/>
                      </a:xfrm>
                      <a:prstGeom prst="rect">
                        <a:avLst/>
                      </a:prstGeom>
                    </p:spPr>
                  </p:pic>
                </p:oleObj>
              </mc:Fallback>
            </mc:AlternateContent>
          </a:graphicData>
        </a:graphic>
      </p:graphicFrame>
    </p:spTree>
    <p:extLst>
      <p:ext uri="{BB962C8B-B14F-4D97-AF65-F5344CB8AC3E}">
        <p14:creationId xmlns:p14="http://schemas.microsoft.com/office/powerpoint/2010/main" val="3857420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14">
            <a:extLst>
              <a:ext uri="{FF2B5EF4-FFF2-40B4-BE49-F238E27FC236}">
                <a16:creationId xmlns:a16="http://schemas.microsoft.com/office/drawing/2014/main" id="{DF1E3043-8DCA-4878-82CF-1BD8179A1342}"/>
              </a:ext>
            </a:extLst>
          </p:cNvPr>
          <p:cNvPicPr>
            <a:picLocks noChangeAspect="1"/>
          </p:cNvPicPr>
          <p:nvPr userDrawn="1"/>
        </p:nvPicPr>
        <p:blipFill>
          <a:blip r:embed="rId2"/>
          <a:stretch>
            <a:fillRect/>
          </a:stretch>
        </p:blipFill>
        <p:spPr>
          <a:xfrm>
            <a:off x="19562093" y="1047776"/>
            <a:ext cx="3032565" cy="361019"/>
          </a:xfrm>
          <a:prstGeom prst="rect">
            <a:avLst/>
          </a:prstGeom>
          <a:noFill/>
        </p:spPr>
      </p:pic>
      <p:pic>
        <p:nvPicPr>
          <p:cNvPr id="4" name="Picture 13">
            <a:extLst>
              <a:ext uri="{FF2B5EF4-FFF2-40B4-BE49-F238E27FC236}">
                <a16:creationId xmlns:a16="http://schemas.microsoft.com/office/drawing/2014/main" id="{AB1EECAB-96BF-44E8-BFC5-485041B40C8C}"/>
              </a:ext>
            </a:extLst>
          </p:cNvPr>
          <p:cNvPicPr>
            <a:picLocks noChangeAspect="1"/>
          </p:cNvPicPr>
          <p:nvPr userDrawn="1"/>
        </p:nvPicPr>
        <p:blipFill>
          <a:blip r:embed="rId3"/>
          <a:stretch>
            <a:fillRect/>
          </a:stretch>
        </p:blipFill>
        <p:spPr>
          <a:xfrm>
            <a:off x="1620738" y="914401"/>
            <a:ext cx="3439432" cy="476046"/>
          </a:xfrm>
          <a:prstGeom prst="rect">
            <a:avLst/>
          </a:prstGeom>
        </p:spPr>
      </p:pic>
    </p:spTree>
    <p:extLst>
      <p:ext uri="{BB962C8B-B14F-4D97-AF65-F5344CB8AC3E}">
        <p14:creationId xmlns:p14="http://schemas.microsoft.com/office/powerpoint/2010/main" val="38993499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324" y="2870200"/>
            <a:ext cx="22036242" cy="9667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14">
            <a:extLst>
              <a:ext uri="{FF2B5EF4-FFF2-40B4-BE49-F238E27FC236}">
                <a16:creationId xmlns:a16="http://schemas.microsoft.com/office/drawing/2014/main" id="{70E6EAC0-2D12-4D2D-9013-00E7AF5AAA28}"/>
              </a:ext>
            </a:extLst>
          </p:cNvPr>
          <p:cNvPicPr>
            <a:picLocks noChangeAspect="1"/>
          </p:cNvPicPr>
          <p:nvPr userDrawn="1"/>
        </p:nvPicPr>
        <p:blipFill>
          <a:blip r:embed="rId2"/>
          <a:stretch>
            <a:fillRect/>
          </a:stretch>
        </p:blipFill>
        <p:spPr>
          <a:xfrm>
            <a:off x="19562093" y="1047776"/>
            <a:ext cx="3032565" cy="361019"/>
          </a:xfrm>
          <a:prstGeom prst="rect">
            <a:avLst/>
          </a:prstGeom>
          <a:noFill/>
        </p:spPr>
      </p:pic>
      <p:pic>
        <p:nvPicPr>
          <p:cNvPr id="6" name="Picture 13">
            <a:extLst>
              <a:ext uri="{FF2B5EF4-FFF2-40B4-BE49-F238E27FC236}">
                <a16:creationId xmlns:a16="http://schemas.microsoft.com/office/drawing/2014/main" id="{88F1596C-C52C-40C8-8932-6D0038DD74EB}"/>
              </a:ext>
            </a:extLst>
          </p:cNvPr>
          <p:cNvPicPr>
            <a:picLocks noChangeAspect="1"/>
          </p:cNvPicPr>
          <p:nvPr userDrawn="1"/>
        </p:nvPicPr>
        <p:blipFill>
          <a:blip r:embed="rId3"/>
          <a:stretch>
            <a:fillRect/>
          </a:stretch>
        </p:blipFill>
        <p:spPr>
          <a:xfrm>
            <a:off x="1620738" y="914401"/>
            <a:ext cx="3439432" cy="476046"/>
          </a:xfrm>
          <a:prstGeom prst="rect">
            <a:avLst/>
          </a:prstGeom>
        </p:spPr>
      </p:pic>
    </p:spTree>
    <p:extLst>
      <p:ext uri="{BB962C8B-B14F-4D97-AF65-F5344CB8AC3E}">
        <p14:creationId xmlns:p14="http://schemas.microsoft.com/office/powerpoint/2010/main" val="26734744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1172704" y="2868740"/>
            <a:ext cx="22035606" cy="3596882"/>
          </a:xfrm>
        </p:spPr>
        <p:txBody>
          <a:bodyPr wrap="square">
            <a:spAutoFit/>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14">
            <a:extLst>
              <a:ext uri="{FF2B5EF4-FFF2-40B4-BE49-F238E27FC236}">
                <a16:creationId xmlns:a16="http://schemas.microsoft.com/office/drawing/2014/main" id="{94506ED2-CD7F-4234-9B20-F21ACD9FDD31}"/>
              </a:ext>
            </a:extLst>
          </p:cNvPr>
          <p:cNvPicPr>
            <a:picLocks noChangeAspect="1"/>
          </p:cNvPicPr>
          <p:nvPr userDrawn="1"/>
        </p:nvPicPr>
        <p:blipFill>
          <a:blip r:embed="rId2"/>
          <a:stretch>
            <a:fillRect/>
          </a:stretch>
        </p:blipFill>
        <p:spPr>
          <a:xfrm>
            <a:off x="19562093" y="1047776"/>
            <a:ext cx="3032565" cy="361019"/>
          </a:xfrm>
          <a:prstGeom prst="rect">
            <a:avLst/>
          </a:prstGeom>
          <a:noFill/>
        </p:spPr>
      </p:pic>
      <p:pic>
        <p:nvPicPr>
          <p:cNvPr id="6" name="Picture 13">
            <a:extLst>
              <a:ext uri="{FF2B5EF4-FFF2-40B4-BE49-F238E27FC236}">
                <a16:creationId xmlns:a16="http://schemas.microsoft.com/office/drawing/2014/main" id="{219B63F4-5BC6-402A-9B7B-4030D4C5035B}"/>
              </a:ext>
            </a:extLst>
          </p:cNvPr>
          <p:cNvPicPr>
            <a:picLocks noChangeAspect="1"/>
          </p:cNvPicPr>
          <p:nvPr userDrawn="1"/>
        </p:nvPicPr>
        <p:blipFill>
          <a:blip r:embed="rId3"/>
          <a:stretch>
            <a:fillRect/>
          </a:stretch>
        </p:blipFill>
        <p:spPr>
          <a:xfrm>
            <a:off x="1620738" y="914401"/>
            <a:ext cx="3439432" cy="476046"/>
          </a:xfrm>
          <a:prstGeom prst="rect">
            <a:avLst/>
          </a:prstGeom>
        </p:spPr>
      </p:pic>
    </p:spTree>
    <p:extLst>
      <p:ext uri="{BB962C8B-B14F-4D97-AF65-F5344CB8AC3E}">
        <p14:creationId xmlns:p14="http://schemas.microsoft.com/office/powerpoint/2010/main" val="4147540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onsors">
    <p:bg>
      <p:bgPr>
        <a:solidFill>
          <a:schemeClr val="bg1"/>
        </a:solidFill>
        <a:effectLst/>
      </p:bgPr>
    </p:bg>
    <p:spTree>
      <p:nvGrpSpPr>
        <p:cNvPr id="1" name=""/>
        <p:cNvGrpSpPr/>
        <p:nvPr/>
      </p:nvGrpSpPr>
      <p:grpSpPr>
        <a:xfrm>
          <a:off x="0" y="0"/>
          <a:ext cx="0" cy="0"/>
          <a:chOff x="0" y="0"/>
          <a:chExt cx="0" cy="0"/>
        </a:xfrm>
      </p:grpSpPr>
      <p:sp>
        <p:nvSpPr>
          <p:cNvPr id="7" name="CuadroTexto 10">
            <a:extLst>
              <a:ext uri="{FF2B5EF4-FFF2-40B4-BE49-F238E27FC236}">
                <a16:creationId xmlns:a16="http://schemas.microsoft.com/office/drawing/2014/main" id="{1AA6A439-9683-0641-B23F-8C6F1D61134C}"/>
              </a:ext>
            </a:extLst>
          </p:cNvPr>
          <p:cNvSpPr txBox="1"/>
          <p:nvPr userDrawn="1"/>
        </p:nvSpPr>
        <p:spPr>
          <a:xfrm>
            <a:off x="9329915" y="2565905"/>
            <a:ext cx="5722582" cy="646331"/>
          </a:xfrm>
          <a:prstGeom prst="rect">
            <a:avLst/>
          </a:prstGeom>
          <a:noFill/>
        </p:spPr>
        <p:txBody>
          <a:bodyPr wrap="square" rtlCol="0">
            <a:spAutoFit/>
          </a:bodyPr>
          <a:lstStyle/>
          <a:p>
            <a:pPr algn="ctr"/>
            <a:r>
              <a:rPr lang="es-ES" sz="3600" b="0" i="0" dirty="0">
                <a:solidFill>
                  <a:srgbClr val="17202D"/>
                </a:solidFill>
                <a:latin typeface="Calibri" panose="020F0502020204030204" pitchFamily="34" charset="0"/>
                <a:cs typeface="Calibri" panose="020F0502020204030204" pitchFamily="34" charset="0"/>
              </a:rPr>
              <a:t>ORGANIZATION</a:t>
            </a:r>
          </a:p>
        </p:txBody>
      </p:sp>
      <p:sp>
        <p:nvSpPr>
          <p:cNvPr id="14" name="CuadroTexto 10">
            <a:extLst>
              <a:ext uri="{FF2B5EF4-FFF2-40B4-BE49-F238E27FC236}">
                <a16:creationId xmlns:a16="http://schemas.microsoft.com/office/drawing/2014/main" id="{A083BF0E-60F6-274D-925A-A3A8BBEA4A59}"/>
              </a:ext>
            </a:extLst>
          </p:cNvPr>
          <p:cNvSpPr txBox="1"/>
          <p:nvPr userDrawn="1"/>
        </p:nvSpPr>
        <p:spPr>
          <a:xfrm>
            <a:off x="9329915" y="6111186"/>
            <a:ext cx="5722582" cy="646331"/>
          </a:xfrm>
          <a:prstGeom prst="rect">
            <a:avLst/>
          </a:prstGeom>
          <a:noFill/>
        </p:spPr>
        <p:txBody>
          <a:bodyPr wrap="square" rtlCol="0">
            <a:spAutoFit/>
          </a:bodyPr>
          <a:lstStyle/>
          <a:p>
            <a:pPr algn="ctr"/>
            <a:r>
              <a:rPr lang="es-ES" sz="3600" b="0" i="0" dirty="0">
                <a:solidFill>
                  <a:srgbClr val="17202D"/>
                </a:solidFill>
                <a:latin typeface="Calibri" panose="020F0502020204030204" pitchFamily="34" charset="0"/>
                <a:cs typeface="Calibri" panose="020F0502020204030204" pitchFamily="34" charset="0"/>
              </a:rPr>
              <a:t>PLATINUM SPONSORS</a:t>
            </a:r>
          </a:p>
        </p:txBody>
      </p:sp>
      <p:sp>
        <p:nvSpPr>
          <p:cNvPr id="21" name="Rectángulo 20">
            <a:extLst>
              <a:ext uri="{FF2B5EF4-FFF2-40B4-BE49-F238E27FC236}">
                <a16:creationId xmlns:a16="http://schemas.microsoft.com/office/drawing/2014/main" id="{51D1143A-F514-0149-AECC-5F02D95D9AC3}"/>
              </a:ext>
            </a:extLst>
          </p:cNvPr>
          <p:cNvSpPr/>
          <p:nvPr userDrawn="1"/>
        </p:nvSpPr>
        <p:spPr>
          <a:xfrm>
            <a:off x="0" y="2133600"/>
            <a:ext cx="3732740" cy="144000"/>
          </a:xfrm>
          <a:prstGeom prst="rect">
            <a:avLst/>
          </a:prstGeom>
          <a:solidFill>
            <a:srgbClr val="FF3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12" name="Imagen 16">
            <a:extLst>
              <a:ext uri="{FF2B5EF4-FFF2-40B4-BE49-F238E27FC236}">
                <a16:creationId xmlns:a16="http://schemas.microsoft.com/office/drawing/2014/main" id="{F26597B6-6A06-AF41-A1D9-55581DB9FBB2}"/>
              </a:ext>
            </a:extLst>
          </p:cNvPr>
          <p:cNvPicPr>
            <a:picLocks noChangeAspect="1"/>
          </p:cNvPicPr>
          <p:nvPr userDrawn="1"/>
        </p:nvPicPr>
        <p:blipFill>
          <a:blip r:embed="rId2"/>
          <a:stretch>
            <a:fillRect/>
          </a:stretch>
        </p:blipFill>
        <p:spPr>
          <a:xfrm>
            <a:off x="9732825" y="7243629"/>
            <a:ext cx="5057490" cy="1080000"/>
          </a:xfrm>
          <a:prstGeom prst="rect">
            <a:avLst/>
          </a:prstGeom>
        </p:spPr>
      </p:pic>
      <p:pic>
        <p:nvPicPr>
          <p:cNvPr id="18" name="Imagen 17">
            <a:extLst>
              <a:ext uri="{FF2B5EF4-FFF2-40B4-BE49-F238E27FC236}">
                <a16:creationId xmlns:a16="http://schemas.microsoft.com/office/drawing/2014/main" id="{CA9E989C-D3E4-954E-B2B8-BA62006878CD}"/>
              </a:ext>
            </a:extLst>
          </p:cNvPr>
          <p:cNvPicPr>
            <a:picLocks noChangeAspect="1"/>
          </p:cNvPicPr>
          <p:nvPr userDrawn="1"/>
        </p:nvPicPr>
        <p:blipFill>
          <a:blip r:embed="rId3"/>
          <a:stretch>
            <a:fillRect/>
          </a:stretch>
        </p:blipFill>
        <p:spPr>
          <a:xfrm>
            <a:off x="8140579" y="3327238"/>
            <a:ext cx="8470589" cy="1440000"/>
          </a:xfrm>
          <a:prstGeom prst="rect">
            <a:avLst/>
          </a:prstGeom>
        </p:spPr>
      </p:pic>
      <p:sp>
        <p:nvSpPr>
          <p:cNvPr id="24" name="CuadroTexto 10">
            <a:extLst>
              <a:ext uri="{FF2B5EF4-FFF2-40B4-BE49-F238E27FC236}">
                <a16:creationId xmlns:a16="http://schemas.microsoft.com/office/drawing/2014/main" id="{38ED0BB3-7D94-5B45-94B5-F3F418E518ED}"/>
              </a:ext>
            </a:extLst>
          </p:cNvPr>
          <p:cNvSpPr txBox="1"/>
          <p:nvPr userDrawn="1"/>
        </p:nvSpPr>
        <p:spPr>
          <a:xfrm>
            <a:off x="9329915" y="11734872"/>
            <a:ext cx="5722582" cy="1015663"/>
          </a:xfrm>
          <a:prstGeom prst="rect">
            <a:avLst/>
          </a:prstGeom>
          <a:noFill/>
        </p:spPr>
        <p:txBody>
          <a:bodyPr wrap="square" rtlCol="0">
            <a:spAutoFit/>
          </a:bodyPr>
          <a:lstStyle/>
          <a:p>
            <a:pPr algn="ctr"/>
            <a:r>
              <a:rPr lang="es-ES" sz="6000" b="1" i="0" dirty="0" err="1">
                <a:solidFill>
                  <a:srgbClr val="17202D"/>
                </a:solidFill>
                <a:latin typeface="Calibri" panose="020F0502020204030204" pitchFamily="34" charset="0"/>
                <a:cs typeface="Calibri" panose="020F0502020204030204" pitchFamily="34" charset="0"/>
              </a:rPr>
              <a:t>Thank</a:t>
            </a:r>
            <a:r>
              <a:rPr lang="es-ES" sz="6000" b="1" i="0" dirty="0">
                <a:solidFill>
                  <a:srgbClr val="17202D"/>
                </a:solidFill>
                <a:latin typeface="Calibri" panose="020F0502020204030204" pitchFamily="34" charset="0"/>
                <a:cs typeface="Calibri" panose="020F0502020204030204" pitchFamily="34" charset="0"/>
              </a:rPr>
              <a:t> </a:t>
            </a:r>
            <a:r>
              <a:rPr lang="es-ES" sz="6000" b="1" i="0" dirty="0" err="1">
                <a:solidFill>
                  <a:srgbClr val="17202D"/>
                </a:solidFill>
                <a:latin typeface="Calibri" panose="020F0502020204030204" pitchFamily="34" charset="0"/>
                <a:cs typeface="Calibri" panose="020F0502020204030204" pitchFamily="34" charset="0"/>
              </a:rPr>
              <a:t>you</a:t>
            </a:r>
            <a:r>
              <a:rPr lang="es-ES" sz="6000" b="1" i="0" dirty="0">
                <a:solidFill>
                  <a:srgbClr val="17202D"/>
                </a:solidFill>
                <a:latin typeface="Calibri" panose="020F0502020204030204" pitchFamily="34" charset="0"/>
                <a:cs typeface="Calibri" panose="020F0502020204030204" pitchFamily="34" charset="0"/>
              </a:rPr>
              <a:t>!</a:t>
            </a:r>
          </a:p>
        </p:txBody>
      </p:sp>
      <p:pic>
        <p:nvPicPr>
          <p:cNvPr id="2" name="Picture 1">
            <a:extLst>
              <a:ext uri="{FF2B5EF4-FFF2-40B4-BE49-F238E27FC236}">
                <a16:creationId xmlns:a16="http://schemas.microsoft.com/office/drawing/2014/main" id="{08ADE636-1D7C-7644-AC3A-2276C8E58473}"/>
              </a:ext>
            </a:extLst>
          </p:cNvPr>
          <p:cNvPicPr>
            <a:picLocks noChangeAspect="1"/>
          </p:cNvPicPr>
          <p:nvPr userDrawn="1"/>
        </p:nvPicPr>
        <p:blipFill>
          <a:blip r:embed="rId4"/>
          <a:stretch>
            <a:fillRect/>
          </a:stretch>
        </p:blipFill>
        <p:spPr>
          <a:xfrm>
            <a:off x="1620738" y="914401"/>
            <a:ext cx="3439432" cy="476046"/>
          </a:xfrm>
          <a:prstGeom prst="rect">
            <a:avLst/>
          </a:prstGeom>
        </p:spPr>
      </p:pic>
      <p:pic>
        <p:nvPicPr>
          <p:cNvPr id="10" name="Picture 9">
            <a:extLst>
              <a:ext uri="{FF2B5EF4-FFF2-40B4-BE49-F238E27FC236}">
                <a16:creationId xmlns:a16="http://schemas.microsoft.com/office/drawing/2014/main" id="{0E147203-5776-4597-820C-93FA577D97DB}"/>
              </a:ext>
            </a:extLst>
          </p:cNvPr>
          <p:cNvPicPr>
            <a:picLocks noChangeAspect="1"/>
          </p:cNvPicPr>
          <p:nvPr userDrawn="1"/>
        </p:nvPicPr>
        <p:blipFill>
          <a:blip r:embed="rId5"/>
          <a:stretch>
            <a:fillRect/>
          </a:stretch>
        </p:blipFill>
        <p:spPr>
          <a:xfrm>
            <a:off x="19562093" y="1047776"/>
            <a:ext cx="3032565" cy="361019"/>
          </a:xfrm>
          <a:prstGeom prst="rect">
            <a:avLst/>
          </a:prstGeom>
          <a:noFill/>
        </p:spPr>
      </p:pic>
      <p:pic>
        <p:nvPicPr>
          <p:cNvPr id="1026" name="Picture 2" descr="https://www.dotnet2019.com/assets/sponsors/logo-ceu.png">
            <a:extLst>
              <a:ext uri="{FF2B5EF4-FFF2-40B4-BE49-F238E27FC236}">
                <a16:creationId xmlns:a16="http://schemas.microsoft.com/office/drawing/2014/main" id="{B83203AF-8512-43E0-8E49-DDAE7BE95EFE}"/>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499725" y="10248909"/>
            <a:ext cx="3381375"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7230209E-7776-4D46-ABA2-6BDE3A7DE2CD}"/>
              </a:ext>
            </a:extLst>
          </p:cNvPr>
          <p:cNvSpPr txBox="1"/>
          <p:nvPr userDrawn="1"/>
        </p:nvSpPr>
        <p:spPr>
          <a:xfrm>
            <a:off x="9335354" y="9268045"/>
            <a:ext cx="5722582" cy="646331"/>
          </a:xfrm>
          <a:prstGeom prst="rect">
            <a:avLst/>
          </a:prstGeom>
          <a:noFill/>
        </p:spPr>
        <p:txBody>
          <a:bodyPr wrap="square" rtlCol="0">
            <a:spAutoFit/>
          </a:bodyPr>
          <a:lstStyle/>
          <a:p>
            <a:pPr algn="ctr"/>
            <a:r>
              <a:rPr lang="es-ES" sz="3600" b="0" i="0" dirty="0">
                <a:solidFill>
                  <a:srgbClr val="17202D"/>
                </a:solidFill>
                <a:latin typeface="Calibri" panose="020F0502020204030204" pitchFamily="34" charset="0"/>
                <a:cs typeface="Calibri" panose="020F0502020204030204" pitchFamily="34" charset="0"/>
              </a:rPr>
              <a:t>COLLABORATORS</a:t>
            </a:r>
          </a:p>
        </p:txBody>
      </p:sp>
    </p:spTree>
    <p:extLst>
      <p:ext uri="{BB962C8B-B14F-4D97-AF65-F5344CB8AC3E}">
        <p14:creationId xmlns:p14="http://schemas.microsoft.com/office/powerpoint/2010/main" val="1312314346"/>
      </p:ext>
    </p:extLst>
  </p:cSld>
  <p:clrMapOvr>
    <a:masterClrMapping/>
  </p:clrMapOvr>
  <p:extLst>
    <p:ext uri="{DCECCB84-F9BA-43D5-87BE-67443E8EF086}">
      <p15:sldGuideLst xmlns:p15="http://schemas.microsoft.com/office/powerpoint/2012/main">
        <p15:guide id="1" orient="horz" pos="864" userDrawn="1">
          <p15:clr>
            <a:srgbClr val="FBAE40"/>
          </p15:clr>
        </p15:guide>
        <p15:guide id="2" orient="horz" pos="64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resentator">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775A9CE0-AED0-984C-8599-F7684C5B1A07}"/>
              </a:ext>
            </a:extLst>
          </p:cNvPr>
          <p:cNvSpPr>
            <a:spLocks noGrp="1"/>
          </p:cNvSpPr>
          <p:nvPr>
            <p:ph type="body" sz="quarter" idx="13" hasCustomPrompt="1"/>
          </p:nvPr>
        </p:nvSpPr>
        <p:spPr>
          <a:xfrm>
            <a:off x="1104923" y="9781848"/>
            <a:ext cx="7066852" cy="715627"/>
          </a:xfrm>
        </p:spPr>
        <p:txBody>
          <a:bodyPr>
            <a:normAutofit/>
          </a:bodyPr>
          <a:lstStyle>
            <a:lvl1pPr marL="0" indent="0" algn="ctr">
              <a:buNone/>
              <a:defRPr sz="4200" b="1">
                <a:solidFill>
                  <a:schemeClr val="bg1"/>
                </a:solidFill>
              </a:defRPr>
            </a:lvl1pPr>
          </a:lstStyle>
          <a:p>
            <a:pPr lvl="0"/>
            <a:r>
              <a:rPr lang="en-US" dirty="0"/>
              <a:t>@</a:t>
            </a:r>
            <a:r>
              <a:rPr lang="en-US" dirty="0" err="1"/>
              <a:t>twitteraccount</a:t>
            </a:r>
            <a:endParaRPr lang="es-ES" dirty="0"/>
          </a:p>
        </p:txBody>
      </p:sp>
      <p:sp>
        <p:nvSpPr>
          <p:cNvPr id="7" name="Picture Placeholder 6">
            <a:extLst>
              <a:ext uri="{FF2B5EF4-FFF2-40B4-BE49-F238E27FC236}">
                <a16:creationId xmlns:a16="http://schemas.microsoft.com/office/drawing/2014/main" id="{4A52097F-7182-6E41-A00C-24F0D23D4FB8}"/>
              </a:ext>
            </a:extLst>
          </p:cNvPr>
          <p:cNvSpPr>
            <a:spLocks noGrp="1" noChangeAspect="1"/>
          </p:cNvSpPr>
          <p:nvPr>
            <p:ph type="pic" sz="quarter" idx="14"/>
          </p:nvPr>
        </p:nvSpPr>
        <p:spPr>
          <a:xfrm>
            <a:off x="1693222" y="3142768"/>
            <a:ext cx="5890254" cy="5887675"/>
          </a:xfrm>
          <a:prstGeom prst="ellipse">
            <a:avLst/>
          </a:prstGeom>
          <a:ln w="76200">
            <a:solidFill>
              <a:schemeClr val="bg1"/>
            </a:solidFill>
          </a:ln>
        </p:spPr>
        <p:txBody>
          <a:bodyPr/>
          <a:lstStyle/>
          <a:p>
            <a:endParaRPr lang="es-ES" dirty="0"/>
          </a:p>
        </p:txBody>
      </p:sp>
      <p:sp>
        <p:nvSpPr>
          <p:cNvPr id="11" name="Text Placeholder 18">
            <a:extLst>
              <a:ext uri="{FF2B5EF4-FFF2-40B4-BE49-F238E27FC236}">
                <a16:creationId xmlns:a16="http://schemas.microsoft.com/office/drawing/2014/main" id="{1AC6F122-823E-7147-9333-56DD0650A60C}"/>
              </a:ext>
            </a:extLst>
          </p:cNvPr>
          <p:cNvSpPr>
            <a:spLocks noGrp="1"/>
          </p:cNvSpPr>
          <p:nvPr>
            <p:ph type="body" sz="quarter" idx="15" hasCustomPrompt="1"/>
          </p:nvPr>
        </p:nvSpPr>
        <p:spPr>
          <a:xfrm>
            <a:off x="1104923" y="10964670"/>
            <a:ext cx="7066852" cy="674031"/>
          </a:xfrm>
        </p:spPr>
        <p:txBody>
          <a:bodyPr wrap="square">
            <a:spAutoFit/>
          </a:bodyPr>
          <a:lstStyle>
            <a:lvl1pPr marL="0" indent="0" algn="ctr">
              <a:buNone/>
              <a:defRPr sz="4200" b="1">
                <a:solidFill>
                  <a:schemeClr val="bg1"/>
                </a:solidFill>
              </a:defRPr>
            </a:lvl1pPr>
          </a:lstStyle>
          <a:p>
            <a:pPr lvl="0"/>
            <a:r>
              <a:rPr lang="en-US" dirty="0" err="1"/>
              <a:t>name@mail.com</a:t>
            </a:r>
            <a:endParaRPr lang="es-ES" dirty="0"/>
          </a:p>
        </p:txBody>
      </p:sp>
      <p:sp>
        <p:nvSpPr>
          <p:cNvPr id="28" name="Marcador de posición de texto 27">
            <a:extLst>
              <a:ext uri="{FF2B5EF4-FFF2-40B4-BE49-F238E27FC236}">
                <a16:creationId xmlns:a16="http://schemas.microsoft.com/office/drawing/2014/main" id="{2A4BBD6A-0570-FE4A-B9F0-542092257EBF}"/>
              </a:ext>
            </a:extLst>
          </p:cNvPr>
          <p:cNvSpPr>
            <a:spLocks noGrp="1"/>
          </p:cNvSpPr>
          <p:nvPr>
            <p:ph type="body" sz="quarter" idx="16" hasCustomPrompt="1"/>
          </p:nvPr>
        </p:nvSpPr>
        <p:spPr>
          <a:xfrm>
            <a:off x="9050948" y="6024384"/>
            <a:ext cx="13540765" cy="6307016"/>
          </a:xfrm>
        </p:spPr>
        <p:txBody>
          <a:bodyPr>
            <a:normAutofit/>
          </a:bodyPr>
          <a:lstStyle>
            <a:lvl1pPr marL="0" indent="0">
              <a:buNone/>
              <a:defRPr sz="3600" b="0" i="0">
                <a:solidFill>
                  <a:schemeClr val="bg1"/>
                </a:solidFill>
                <a:latin typeface="Calibri" panose="020F0502020204030204" pitchFamily="34" charset="0"/>
                <a:cs typeface="Calibri" panose="020F0502020204030204" pitchFamily="34" charset="0"/>
              </a:defRPr>
            </a:lvl1pPr>
            <a:lvl2pPr marL="914354" indent="0">
              <a:buNone/>
              <a:defRPr sz="3200" b="0" i="0">
                <a:latin typeface="Calibri" panose="020F0502020204030204" pitchFamily="34" charset="0"/>
                <a:cs typeface="Calibri" panose="020F0502020204030204" pitchFamily="34" charset="0"/>
              </a:defRPr>
            </a:lvl2pPr>
            <a:lvl3pPr marL="1828709" indent="0">
              <a:buNone/>
              <a:defRPr sz="3200" b="0" i="0">
                <a:latin typeface="Calibri" panose="020F0502020204030204" pitchFamily="34" charset="0"/>
                <a:cs typeface="Calibri" panose="020F0502020204030204" pitchFamily="34" charset="0"/>
              </a:defRPr>
            </a:lvl3pPr>
            <a:lvl4pPr marL="2743063" indent="0">
              <a:buNone/>
              <a:defRPr sz="3200" b="0" i="0">
                <a:latin typeface="Calibri" panose="020F0502020204030204" pitchFamily="34" charset="0"/>
                <a:cs typeface="Calibri" panose="020F0502020204030204" pitchFamily="34" charset="0"/>
              </a:defRPr>
            </a:lvl4pPr>
            <a:lvl5pPr marL="3657417" indent="0">
              <a:buNone/>
              <a:defRPr sz="3200" b="0" i="0">
                <a:latin typeface="Calibri" panose="020F0502020204030204" pitchFamily="34" charset="0"/>
                <a:cs typeface="Calibri" panose="020F0502020204030204" pitchFamily="34" charset="0"/>
              </a:defRPr>
            </a:lvl5pPr>
          </a:lstStyle>
          <a:p>
            <a:pPr lvl="0"/>
            <a:r>
              <a:rPr lang="es-ES" dirty="0" err="1"/>
              <a:t>Brief</a:t>
            </a:r>
            <a:r>
              <a:rPr lang="es-ES" dirty="0"/>
              <a:t> </a:t>
            </a:r>
            <a:r>
              <a:rPr lang="es-ES" dirty="0" err="1"/>
              <a:t>description</a:t>
            </a:r>
            <a:r>
              <a:rPr lang="es-ES" dirty="0"/>
              <a:t> </a:t>
            </a:r>
            <a:r>
              <a:rPr lang="es-ES" dirty="0" err="1"/>
              <a:t>about</a:t>
            </a:r>
            <a:r>
              <a:rPr lang="es-ES" dirty="0"/>
              <a:t> me</a:t>
            </a:r>
          </a:p>
        </p:txBody>
      </p:sp>
      <p:sp>
        <p:nvSpPr>
          <p:cNvPr id="30" name="Marcador de posición de texto 29">
            <a:extLst>
              <a:ext uri="{FF2B5EF4-FFF2-40B4-BE49-F238E27FC236}">
                <a16:creationId xmlns:a16="http://schemas.microsoft.com/office/drawing/2014/main" id="{AFB1AB09-4D38-1F48-9826-346B694A76C0}"/>
              </a:ext>
            </a:extLst>
          </p:cNvPr>
          <p:cNvSpPr>
            <a:spLocks noGrp="1"/>
          </p:cNvSpPr>
          <p:nvPr>
            <p:ph type="body" sz="quarter" idx="17" hasCustomPrompt="1"/>
          </p:nvPr>
        </p:nvSpPr>
        <p:spPr>
          <a:xfrm>
            <a:off x="9050948" y="3142768"/>
            <a:ext cx="13540765" cy="1357615"/>
          </a:xfrm>
        </p:spPr>
        <p:txBody>
          <a:bodyPr>
            <a:noAutofit/>
          </a:bodyPr>
          <a:lstStyle>
            <a:lvl1pPr marL="0" indent="0">
              <a:buNone/>
              <a:defRPr sz="8000" b="1" i="0">
                <a:solidFill>
                  <a:schemeClr val="bg1"/>
                </a:solidFill>
                <a:latin typeface="Calibri" panose="020F0502020204030204" pitchFamily="34" charset="0"/>
                <a:cs typeface="Calibri" panose="020F0502020204030204" pitchFamily="34" charset="0"/>
              </a:defRPr>
            </a:lvl1pPr>
            <a:lvl2pPr marL="914354" indent="0">
              <a:buNone/>
              <a:defRPr sz="8000" b="1" i="0">
                <a:latin typeface="Calibri" panose="020F0502020204030204" pitchFamily="34" charset="0"/>
                <a:cs typeface="Calibri" panose="020F0502020204030204" pitchFamily="34" charset="0"/>
              </a:defRPr>
            </a:lvl2pPr>
            <a:lvl3pPr marL="1828709" indent="0">
              <a:buNone/>
              <a:defRPr sz="8000" b="1" i="0">
                <a:latin typeface="Calibri" panose="020F0502020204030204" pitchFamily="34" charset="0"/>
                <a:cs typeface="Calibri" panose="020F0502020204030204" pitchFamily="34" charset="0"/>
              </a:defRPr>
            </a:lvl3pPr>
            <a:lvl4pPr marL="2743063" indent="0">
              <a:buNone/>
              <a:defRPr sz="8000" b="1" i="0">
                <a:latin typeface="Calibri" panose="020F0502020204030204" pitchFamily="34" charset="0"/>
                <a:cs typeface="Calibri" panose="020F0502020204030204" pitchFamily="34" charset="0"/>
              </a:defRPr>
            </a:lvl4pPr>
            <a:lvl5pPr marL="3657417" indent="0">
              <a:buNone/>
              <a:defRPr sz="8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name</a:t>
            </a:r>
            <a:endParaRPr lang="es-ES" dirty="0"/>
          </a:p>
        </p:txBody>
      </p:sp>
      <p:sp>
        <p:nvSpPr>
          <p:cNvPr id="31" name="Marcador de posición de texto 29">
            <a:extLst>
              <a:ext uri="{FF2B5EF4-FFF2-40B4-BE49-F238E27FC236}">
                <a16:creationId xmlns:a16="http://schemas.microsoft.com/office/drawing/2014/main" id="{F4399FFF-C1A3-F845-B142-D6A4C531823D}"/>
              </a:ext>
            </a:extLst>
          </p:cNvPr>
          <p:cNvSpPr>
            <a:spLocks noGrp="1"/>
          </p:cNvSpPr>
          <p:nvPr>
            <p:ph type="body" sz="quarter" idx="18" hasCustomPrompt="1"/>
          </p:nvPr>
        </p:nvSpPr>
        <p:spPr>
          <a:xfrm>
            <a:off x="9062672" y="4561254"/>
            <a:ext cx="13540765" cy="806638"/>
          </a:xfrm>
        </p:spPr>
        <p:txBody>
          <a:bodyPr>
            <a:noAutofit/>
          </a:bodyPr>
          <a:lstStyle>
            <a:lvl1pPr marL="0" indent="0">
              <a:buNone/>
              <a:defRPr sz="4400" b="0" i="0">
                <a:solidFill>
                  <a:schemeClr val="bg1"/>
                </a:solidFill>
                <a:latin typeface="Calibri" panose="020F0502020204030204" pitchFamily="34" charset="0"/>
                <a:cs typeface="Calibri" panose="020F0502020204030204" pitchFamily="34" charset="0"/>
              </a:defRPr>
            </a:lvl1pPr>
            <a:lvl2pPr marL="914354" indent="0">
              <a:buNone/>
              <a:defRPr sz="8000" b="1" i="0">
                <a:latin typeface="Calibri" panose="020F0502020204030204" pitchFamily="34" charset="0"/>
                <a:cs typeface="Calibri" panose="020F0502020204030204" pitchFamily="34" charset="0"/>
              </a:defRPr>
            </a:lvl2pPr>
            <a:lvl3pPr marL="1828709" indent="0">
              <a:buNone/>
              <a:defRPr sz="8000" b="1" i="0">
                <a:latin typeface="Calibri" panose="020F0502020204030204" pitchFamily="34" charset="0"/>
                <a:cs typeface="Calibri" panose="020F0502020204030204" pitchFamily="34" charset="0"/>
              </a:defRPr>
            </a:lvl3pPr>
            <a:lvl4pPr marL="2743063" indent="0">
              <a:buNone/>
              <a:defRPr sz="8000" b="1" i="0">
                <a:latin typeface="Calibri" panose="020F0502020204030204" pitchFamily="34" charset="0"/>
                <a:cs typeface="Calibri" panose="020F0502020204030204" pitchFamily="34" charset="0"/>
              </a:defRPr>
            </a:lvl4pPr>
            <a:lvl5pPr marL="3657417" indent="0">
              <a:buNone/>
              <a:defRPr sz="8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job</a:t>
            </a:r>
            <a:endParaRPr lang="es-ES" dirty="0"/>
          </a:p>
        </p:txBody>
      </p:sp>
      <p:sp>
        <p:nvSpPr>
          <p:cNvPr id="32" name="Rectángulo 31">
            <a:extLst>
              <a:ext uri="{FF2B5EF4-FFF2-40B4-BE49-F238E27FC236}">
                <a16:creationId xmlns:a16="http://schemas.microsoft.com/office/drawing/2014/main" id="{F0993279-8EF0-EC4F-820C-9747BD5C579D}"/>
              </a:ext>
            </a:extLst>
          </p:cNvPr>
          <p:cNvSpPr/>
          <p:nvPr userDrawn="1"/>
        </p:nvSpPr>
        <p:spPr>
          <a:xfrm>
            <a:off x="0" y="2133600"/>
            <a:ext cx="373274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17" name="Graphic 16">
            <a:extLst>
              <a:ext uri="{FF2B5EF4-FFF2-40B4-BE49-F238E27FC236}">
                <a16:creationId xmlns:a16="http://schemas.microsoft.com/office/drawing/2014/main" id="{9764AA73-822D-405A-B80D-6119D920F3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20738" y="912117"/>
            <a:ext cx="3439432" cy="476046"/>
          </a:xfrm>
          <a:prstGeom prst="rect">
            <a:avLst/>
          </a:prstGeom>
        </p:spPr>
      </p:pic>
      <p:pic>
        <p:nvPicPr>
          <p:cNvPr id="18" name="Picture 17">
            <a:extLst>
              <a:ext uri="{FF2B5EF4-FFF2-40B4-BE49-F238E27FC236}">
                <a16:creationId xmlns:a16="http://schemas.microsoft.com/office/drawing/2014/main" id="{45A7534E-EEFE-418B-B40B-02493401B690}"/>
              </a:ext>
            </a:extLst>
          </p:cNvPr>
          <p:cNvPicPr>
            <a:picLocks noChangeAspect="1"/>
          </p:cNvPicPr>
          <p:nvPr userDrawn="1"/>
        </p:nvPicPr>
        <p:blipFill>
          <a:blip r:embed="rId4"/>
          <a:stretch>
            <a:fillRect/>
          </a:stretch>
        </p:blipFill>
        <p:spPr>
          <a:xfrm>
            <a:off x="19567952" y="1049469"/>
            <a:ext cx="3032565" cy="361019"/>
          </a:xfrm>
          <a:prstGeom prst="rect">
            <a:avLst/>
          </a:prstGeom>
        </p:spPr>
      </p:pic>
    </p:spTree>
    <p:extLst>
      <p:ext uri="{BB962C8B-B14F-4D97-AF65-F5344CB8AC3E}">
        <p14:creationId xmlns:p14="http://schemas.microsoft.com/office/powerpoint/2010/main" val="2403292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or">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775A9CE0-AED0-984C-8599-F7684C5B1A07}"/>
              </a:ext>
            </a:extLst>
          </p:cNvPr>
          <p:cNvSpPr>
            <a:spLocks noGrp="1"/>
          </p:cNvSpPr>
          <p:nvPr>
            <p:ph type="body" sz="quarter" idx="13" hasCustomPrompt="1"/>
          </p:nvPr>
        </p:nvSpPr>
        <p:spPr>
          <a:xfrm>
            <a:off x="3521556" y="11503509"/>
            <a:ext cx="7066852" cy="715627"/>
          </a:xfrm>
        </p:spPr>
        <p:txBody>
          <a:bodyPr>
            <a:normAutofit/>
          </a:bodyPr>
          <a:lstStyle>
            <a:lvl1pPr marL="0" indent="0" algn="ctr">
              <a:buNone/>
              <a:defRPr sz="4000" b="1">
                <a:solidFill>
                  <a:srgbClr val="17212D"/>
                </a:solidFill>
              </a:defRPr>
            </a:lvl1pPr>
          </a:lstStyle>
          <a:p>
            <a:pPr lvl="0"/>
            <a:r>
              <a:rPr lang="en-US" dirty="0"/>
              <a:t>@</a:t>
            </a:r>
            <a:r>
              <a:rPr lang="en-US" dirty="0" err="1"/>
              <a:t>twitteraccount</a:t>
            </a:r>
            <a:endParaRPr lang="es-ES" dirty="0"/>
          </a:p>
        </p:txBody>
      </p:sp>
      <p:sp>
        <p:nvSpPr>
          <p:cNvPr id="7" name="Picture Placeholder 6">
            <a:extLst>
              <a:ext uri="{FF2B5EF4-FFF2-40B4-BE49-F238E27FC236}">
                <a16:creationId xmlns:a16="http://schemas.microsoft.com/office/drawing/2014/main" id="{4A52097F-7182-6E41-A00C-24F0D23D4FB8}"/>
              </a:ext>
            </a:extLst>
          </p:cNvPr>
          <p:cNvSpPr>
            <a:spLocks noGrp="1" noChangeAspect="1"/>
          </p:cNvSpPr>
          <p:nvPr>
            <p:ph type="pic" sz="quarter" idx="14"/>
          </p:nvPr>
        </p:nvSpPr>
        <p:spPr>
          <a:xfrm>
            <a:off x="4109855" y="2946822"/>
            <a:ext cx="5890254" cy="5887675"/>
          </a:xfrm>
          <a:prstGeom prst="ellipse">
            <a:avLst/>
          </a:prstGeom>
          <a:ln w="76200">
            <a:solidFill>
              <a:schemeClr val="bg1"/>
            </a:solidFill>
          </a:ln>
        </p:spPr>
        <p:txBody>
          <a:bodyPr/>
          <a:lstStyle/>
          <a:p>
            <a:endParaRPr lang="es-ES" dirty="0"/>
          </a:p>
        </p:txBody>
      </p:sp>
      <p:sp>
        <p:nvSpPr>
          <p:cNvPr id="11" name="Text Placeholder 18">
            <a:extLst>
              <a:ext uri="{FF2B5EF4-FFF2-40B4-BE49-F238E27FC236}">
                <a16:creationId xmlns:a16="http://schemas.microsoft.com/office/drawing/2014/main" id="{1AC6F122-823E-7147-9333-56DD0650A60C}"/>
              </a:ext>
            </a:extLst>
          </p:cNvPr>
          <p:cNvSpPr>
            <a:spLocks noGrp="1"/>
          </p:cNvSpPr>
          <p:nvPr>
            <p:ph type="body" sz="quarter" idx="15" hasCustomPrompt="1"/>
          </p:nvPr>
        </p:nvSpPr>
        <p:spPr>
          <a:xfrm>
            <a:off x="3521556" y="12147492"/>
            <a:ext cx="7066852" cy="646331"/>
          </a:xfrm>
        </p:spPr>
        <p:txBody>
          <a:bodyPr wrap="square">
            <a:spAutoFit/>
          </a:bodyPr>
          <a:lstStyle>
            <a:lvl1pPr marL="0" indent="0" algn="ctr">
              <a:buNone/>
              <a:defRPr sz="4000" b="1">
                <a:solidFill>
                  <a:srgbClr val="17212D"/>
                </a:solidFill>
              </a:defRPr>
            </a:lvl1pPr>
          </a:lstStyle>
          <a:p>
            <a:pPr lvl="0"/>
            <a:r>
              <a:rPr lang="en-US" dirty="0" err="1"/>
              <a:t>name@mail.com</a:t>
            </a:r>
            <a:endParaRPr lang="es-ES" dirty="0"/>
          </a:p>
        </p:txBody>
      </p:sp>
      <p:sp>
        <p:nvSpPr>
          <p:cNvPr id="30" name="Marcador de posición de texto 29">
            <a:extLst>
              <a:ext uri="{FF2B5EF4-FFF2-40B4-BE49-F238E27FC236}">
                <a16:creationId xmlns:a16="http://schemas.microsoft.com/office/drawing/2014/main" id="{AFB1AB09-4D38-1F48-9826-346B694A76C0}"/>
              </a:ext>
            </a:extLst>
          </p:cNvPr>
          <p:cNvSpPr>
            <a:spLocks noGrp="1"/>
          </p:cNvSpPr>
          <p:nvPr>
            <p:ph type="body" sz="quarter" idx="17" hasCustomPrompt="1"/>
          </p:nvPr>
        </p:nvSpPr>
        <p:spPr>
          <a:xfrm>
            <a:off x="2231599" y="9194390"/>
            <a:ext cx="9590291" cy="1007918"/>
          </a:xfrm>
        </p:spPr>
        <p:txBody>
          <a:bodyPr>
            <a:noAutofit/>
          </a:bodyPr>
          <a:lstStyle>
            <a:lvl1pPr marL="0" indent="0" algn="ctr">
              <a:buNone/>
              <a:defRPr sz="6500" b="1" i="0">
                <a:solidFill>
                  <a:schemeClr val="bg1"/>
                </a:solidFill>
                <a:latin typeface="Calibri" panose="020F0502020204030204" pitchFamily="34" charset="0"/>
                <a:cs typeface="Calibri" panose="020F0502020204030204" pitchFamily="34" charset="0"/>
              </a:defRPr>
            </a:lvl1pPr>
            <a:lvl2pPr marL="914354" indent="0">
              <a:buNone/>
              <a:defRPr sz="8000" b="1" i="0">
                <a:latin typeface="Calibri" panose="020F0502020204030204" pitchFamily="34" charset="0"/>
                <a:cs typeface="Calibri" panose="020F0502020204030204" pitchFamily="34" charset="0"/>
              </a:defRPr>
            </a:lvl2pPr>
            <a:lvl3pPr marL="1828709" indent="0">
              <a:buNone/>
              <a:defRPr sz="8000" b="1" i="0">
                <a:latin typeface="Calibri" panose="020F0502020204030204" pitchFamily="34" charset="0"/>
                <a:cs typeface="Calibri" panose="020F0502020204030204" pitchFamily="34" charset="0"/>
              </a:defRPr>
            </a:lvl3pPr>
            <a:lvl4pPr marL="2743063" indent="0">
              <a:buNone/>
              <a:defRPr sz="8000" b="1" i="0">
                <a:latin typeface="Calibri" panose="020F0502020204030204" pitchFamily="34" charset="0"/>
                <a:cs typeface="Calibri" panose="020F0502020204030204" pitchFamily="34" charset="0"/>
              </a:defRPr>
            </a:lvl4pPr>
            <a:lvl5pPr marL="3657417" indent="0">
              <a:buNone/>
              <a:defRPr sz="8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name</a:t>
            </a:r>
            <a:endParaRPr lang="es-ES" dirty="0"/>
          </a:p>
        </p:txBody>
      </p:sp>
      <p:sp>
        <p:nvSpPr>
          <p:cNvPr id="31" name="Marcador de posición de texto 29">
            <a:extLst>
              <a:ext uri="{FF2B5EF4-FFF2-40B4-BE49-F238E27FC236}">
                <a16:creationId xmlns:a16="http://schemas.microsoft.com/office/drawing/2014/main" id="{F4399FFF-C1A3-F845-B142-D6A4C531823D}"/>
              </a:ext>
            </a:extLst>
          </p:cNvPr>
          <p:cNvSpPr>
            <a:spLocks noGrp="1"/>
          </p:cNvSpPr>
          <p:nvPr>
            <p:ph type="body" sz="quarter" idx="18" hasCustomPrompt="1"/>
          </p:nvPr>
        </p:nvSpPr>
        <p:spPr>
          <a:xfrm>
            <a:off x="2243323" y="10351619"/>
            <a:ext cx="9590291" cy="806638"/>
          </a:xfrm>
        </p:spPr>
        <p:txBody>
          <a:bodyPr>
            <a:noAutofit/>
          </a:bodyPr>
          <a:lstStyle>
            <a:lvl1pPr marL="0" indent="0" algn="ctr">
              <a:buNone/>
              <a:defRPr sz="4200" b="0" i="0">
                <a:solidFill>
                  <a:schemeClr val="bg1"/>
                </a:solidFill>
                <a:latin typeface="Calibri" panose="020F0502020204030204" pitchFamily="34" charset="0"/>
                <a:cs typeface="Calibri" panose="020F0502020204030204" pitchFamily="34" charset="0"/>
              </a:defRPr>
            </a:lvl1pPr>
            <a:lvl2pPr marL="914354" indent="0">
              <a:buNone/>
              <a:defRPr sz="8000" b="1" i="0">
                <a:latin typeface="Calibri" panose="020F0502020204030204" pitchFamily="34" charset="0"/>
                <a:cs typeface="Calibri" panose="020F0502020204030204" pitchFamily="34" charset="0"/>
              </a:defRPr>
            </a:lvl2pPr>
            <a:lvl3pPr marL="1828709" indent="0">
              <a:buNone/>
              <a:defRPr sz="8000" b="1" i="0">
                <a:latin typeface="Calibri" panose="020F0502020204030204" pitchFamily="34" charset="0"/>
                <a:cs typeface="Calibri" panose="020F0502020204030204" pitchFamily="34" charset="0"/>
              </a:defRPr>
            </a:lvl3pPr>
            <a:lvl4pPr marL="2743063" indent="0">
              <a:buNone/>
              <a:defRPr sz="8000" b="1" i="0">
                <a:latin typeface="Calibri" panose="020F0502020204030204" pitchFamily="34" charset="0"/>
                <a:cs typeface="Calibri" panose="020F0502020204030204" pitchFamily="34" charset="0"/>
              </a:defRPr>
            </a:lvl4pPr>
            <a:lvl5pPr marL="3657417" indent="0">
              <a:buNone/>
              <a:defRPr sz="8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job</a:t>
            </a:r>
            <a:endParaRPr lang="es-ES" dirty="0"/>
          </a:p>
        </p:txBody>
      </p:sp>
      <p:sp>
        <p:nvSpPr>
          <p:cNvPr id="32" name="Rectángulo 31">
            <a:extLst>
              <a:ext uri="{FF2B5EF4-FFF2-40B4-BE49-F238E27FC236}">
                <a16:creationId xmlns:a16="http://schemas.microsoft.com/office/drawing/2014/main" id="{F0993279-8EF0-EC4F-820C-9747BD5C579D}"/>
              </a:ext>
            </a:extLst>
          </p:cNvPr>
          <p:cNvSpPr/>
          <p:nvPr userDrawn="1"/>
        </p:nvSpPr>
        <p:spPr>
          <a:xfrm>
            <a:off x="0" y="2133600"/>
            <a:ext cx="373274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17" name="Graphic 16">
            <a:extLst>
              <a:ext uri="{FF2B5EF4-FFF2-40B4-BE49-F238E27FC236}">
                <a16:creationId xmlns:a16="http://schemas.microsoft.com/office/drawing/2014/main" id="{9764AA73-822D-405A-B80D-6119D920F3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20738" y="912117"/>
            <a:ext cx="3439432" cy="476046"/>
          </a:xfrm>
          <a:prstGeom prst="rect">
            <a:avLst/>
          </a:prstGeom>
        </p:spPr>
      </p:pic>
      <p:pic>
        <p:nvPicPr>
          <p:cNvPr id="18" name="Picture 17">
            <a:extLst>
              <a:ext uri="{FF2B5EF4-FFF2-40B4-BE49-F238E27FC236}">
                <a16:creationId xmlns:a16="http://schemas.microsoft.com/office/drawing/2014/main" id="{45A7534E-EEFE-418B-B40B-02493401B690}"/>
              </a:ext>
            </a:extLst>
          </p:cNvPr>
          <p:cNvPicPr>
            <a:picLocks noChangeAspect="1"/>
          </p:cNvPicPr>
          <p:nvPr userDrawn="1"/>
        </p:nvPicPr>
        <p:blipFill>
          <a:blip r:embed="rId4"/>
          <a:stretch>
            <a:fillRect/>
          </a:stretch>
        </p:blipFill>
        <p:spPr>
          <a:xfrm>
            <a:off x="19567952" y="1049469"/>
            <a:ext cx="3032565" cy="361019"/>
          </a:xfrm>
          <a:prstGeom prst="rect">
            <a:avLst/>
          </a:prstGeom>
        </p:spPr>
      </p:pic>
      <p:sp>
        <p:nvSpPr>
          <p:cNvPr id="21" name="Text Placeholder 18">
            <a:extLst>
              <a:ext uri="{FF2B5EF4-FFF2-40B4-BE49-F238E27FC236}">
                <a16:creationId xmlns:a16="http://schemas.microsoft.com/office/drawing/2014/main" id="{0A7554CA-2594-45F6-B113-67937713941E}"/>
              </a:ext>
            </a:extLst>
          </p:cNvPr>
          <p:cNvSpPr>
            <a:spLocks noGrp="1"/>
          </p:cNvSpPr>
          <p:nvPr>
            <p:ph type="body" sz="quarter" idx="19" hasCustomPrompt="1"/>
          </p:nvPr>
        </p:nvSpPr>
        <p:spPr>
          <a:xfrm>
            <a:off x="13797681" y="11508952"/>
            <a:ext cx="7066852" cy="715627"/>
          </a:xfrm>
        </p:spPr>
        <p:txBody>
          <a:bodyPr>
            <a:normAutofit/>
          </a:bodyPr>
          <a:lstStyle>
            <a:lvl1pPr marL="0" indent="0" algn="ctr">
              <a:buNone/>
              <a:defRPr sz="4000" b="1">
                <a:solidFill>
                  <a:srgbClr val="17212D"/>
                </a:solidFill>
              </a:defRPr>
            </a:lvl1pPr>
          </a:lstStyle>
          <a:p>
            <a:pPr lvl="0"/>
            <a:r>
              <a:rPr lang="en-US" dirty="0"/>
              <a:t>@</a:t>
            </a:r>
            <a:r>
              <a:rPr lang="en-US" dirty="0" err="1"/>
              <a:t>twitteraccount</a:t>
            </a:r>
            <a:endParaRPr lang="es-ES" dirty="0"/>
          </a:p>
        </p:txBody>
      </p:sp>
      <p:sp>
        <p:nvSpPr>
          <p:cNvPr id="22" name="Picture Placeholder 6">
            <a:extLst>
              <a:ext uri="{FF2B5EF4-FFF2-40B4-BE49-F238E27FC236}">
                <a16:creationId xmlns:a16="http://schemas.microsoft.com/office/drawing/2014/main" id="{D5959A6E-2880-47AC-AB27-EC5131671748}"/>
              </a:ext>
            </a:extLst>
          </p:cNvPr>
          <p:cNvSpPr>
            <a:spLocks noGrp="1" noChangeAspect="1"/>
          </p:cNvSpPr>
          <p:nvPr>
            <p:ph type="pic" sz="quarter" idx="20"/>
          </p:nvPr>
        </p:nvSpPr>
        <p:spPr>
          <a:xfrm>
            <a:off x="14385980" y="2952265"/>
            <a:ext cx="5890254" cy="5887675"/>
          </a:xfrm>
          <a:prstGeom prst="ellipse">
            <a:avLst/>
          </a:prstGeom>
          <a:ln w="76200">
            <a:solidFill>
              <a:schemeClr val="bg1"/>
            </a:solidFill>
          </a:ln>
        </p:spPr>
        <p:txBody>
          <a:bodyPr/>
          <a:lstStyle/>
          <a:p>
            <a:endParaRPr lang="es-ES" dirty="0"/>
          </a:p>
        </p:txBody>
      </p:sp>
      <p:sp>
        <p:nvSpPr>
          <p:cNvPr id="23" name="Text Placeholder 18">
            <a:extLst>
              <a:ext uri="{FF2B5EF4-FFF2-40B4-BE49-F238E27FC236}">
                <a16:creationId xmlns:a16="http://schemas.microsoft.com/office/drawing/2014/main" id="{38130955-A1BC-4F20-A04A-0ADE02B38BA3}"/>
              </a:ext>
            </a:extLst>
          </p:cNvPr>
          <p:cNvSpPr>
            <a:spLocks noGrp="1"/>
          </p:cNvSpPr>
          <p:nvPr>
            <p:ph type="body" sz="quarter" idx="21" hasCustomPrompt="1"/>
          </p:nvPr>
        </p:nvSpPr>
        <p:spPr>
          <a:xfrm>
            <a:off x="13797681" y="12152935"/>
            <a:ext cx="7066852" cy="646331"/>
          </a:xfrm>
        </p:spPr>
        <p:txBody>
          <a:bodyPr wrap="square">
            <a:spAutoFit/>
          </a:bodyPr>
          <a:lstStyle>
            <a:lvl1pPr marL="0" indent="0" algn="ctr">
              <a:buNone/>
              <a:defRPr sz="4000" b="1">
                <a:solidFill>
                  <a:srgbClr val="17212D"/>
                </a:solidFill>
              </a:defRPr>
            </a:lvl1pPr>
          </a:lstStyle>
          <a:p>
            <a:pPr lvl="0"/>
            <a:r>
              <a:rPr lang="en-US" dirty="0" err="1"/>
              <a:t>name@mail.com</a:t>
            </a:r>
            <a:endParaRPr lang="es-ES" dirty="0"/>
          </a:p>
        </p:txBody>
      </p:sp>
      <p:sp>
        <p:nvSpPr>
          <p:cNvPr id="24" name="Marcador de posición de texto 29">
            <a:extLst>
              <a:ext uri="{FF2B5EF4-FFF2-40B4-BE49-F238E27FC236}">
                <a16:creationId xmlns:a16="http://schemas.microsoft.com/office/drawing/2014/main" id="{B4499CFC-DA52-4BD3-BF6E-683D6B1EFF36}"/>
              </a:ext>
            </a:extLst>
          </p:cNvPr>
          <p:cNvSpPr>
            <a:spLocks noGrp="1"/>
          </p:cNvSpPr>
          <p:nvPr>
            <p:ph type="body" sz="quarter" idx="22" hasCustomPrompt="1"/>
          </p:nvPr>
        </p:nvSpPr>
        <p:spPr>
          <a:xfrm>
            <a:off x="12507724" y="9199833"/>
            <a:ext cx="9590291" cy="1007918"/>
          </a:xfrm>
        </p:spPr>
        <p:txBody>
          <a:bodyPr>
            <a:noAutofit/>
          </a:bodyPr>
          <a:lstStyle>
            <a:lvl1pPr marL="0" indent="0" algn="ctr">
              <a:buNone/>
              <a:defRPr sz="6500" b="1" i="0">
                <a:solidFill>
                  <a:schemeClr val="bg1"/>
                </a:solidFill>
                <a:latin typeface="Calibri" panose="020F0502020204030204" pitchFamily="34" charset="0"/>
                <a:cs typeface="Calibri" panose="020F0502020204030204" pitchFamily="34" charset="0"/>
              </a:defRPr>
            </a:lvl1pPr>
            <a:lvl2pPr marL="914354" indent="0">
              <a:buNone/>
              <a:defRPr sz="8000" b="1" i="0">
                <a:latin typeface="Calibri" panose="020F0502020204030204" pitchFamily="34" charset="0"/>
                <a:cs typeface="Calibri" panose="020F0502020204030204" pitchFamily="34" charset="0"/>
              </a:defRPr>
            </a:lvl2pPr>
            <a:lvl3pPr marL="1828709" indent="0">
              <a:buNone/>
              <a:defRPr sz="8000" b="1" i="0">
                <a:latin typeface="Calibri" panose="020F0502020204030204" pitchFamily="34" charset="0"/>
                <a:cs typeface="Calibri" panose="020F0502020204030204" pitchFamily="34" charset="0"/>
              </a:defRPr>
            </a:lvl3pPr>
            <a:lvl4pPr marL="2743063" indent="0">
              <a:buNone/>
              <a:defRPr sz="8000" b="1" i="0">
                <a:latin typeface="Calibri" panose="020F0502020204030204" pitchFamily="34" charset="0"/>
                <a:cs typeface="Calibri" panose="020F0502020204030204" pitchFamily="34" charset="0"/>
              </a:defRPr>
            </a:lvl4pPr>
            <a:lvl5pPr marL="3657417" indent="0">
              <a:buNone/>
              <a:defRPr sz="8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name</a:t>
            </a:r>
            <a:endParaRPr lang="es-ES" dirty="0"/>
          </a:p>
        </p:txBody>
      </p:sp>
      <p:sp>
        <p:nvSpPr>
          <p:cNvPr id="25" name="Marcador de posición de texto 29">
            <a:extLst>
              <a:ext uri="{FF2B5EF4-FFF2-40B4-BE49-F238E27FC236}">
                <a16:creationId xmlns:a16="http://schemas.microsoft.com/office/drawing/2014/main" id="{4640C3DD-4938-4F21-B409-7DF554C97E81}"/>
              </a:ext>
            </a:extLst>
          </p:cNvPr>
          <p:cNvSpPr>
            <a:spLocks noGrp="1"/>
          </p:cNvSpPr>
          <p:nvPr>
            <p:ph type="body" sz="quarter" idx="23" hasCustomPrompt="1"/>
          </p:nvPr>
        </p:nvSpPr>
        <p:spPr>
          <a:xfrm>
            <a:off x="12519448" y="10357062"/>
            <a:ext cx="9590291" cy="806638"/>
          </a:xfrm>
        </p:spPr>
        <p:txBody>
          <a:bodyPr>
            <a:noAutofit/>
          </a:bodyPr>
          <a:lstStyle>
            <a:lvl1pPr marL="0" indent="0" algn="ctr">
              <a:buNone/>
              <a:defRPr sz="4200" b="0" i="0">
                <a:solidFill>
                  <a:schemeClr val="bg1"/>
                </a:solidFill>
                <a:latin typeface="Calibri" panose="020F0502020204030204" pitchFamily="34" charset="0"/>
                <a:cs typeface="Calibri" panose="020F0502020204030204" pitchFamily="34" charset="0"/>
              </a:defRPr>
            </a:lvl1pPr>
            <a:lvl2pPr marL="914354" indent="0">
              <a:buNone/>
              <a:defRPr sz="8000" b="1" i="0">
                <a:latin typeface="Calibri" panose="020F0502020204030204" pitchFamily="34" charset="0"/>
                <a:cs typeface="Calibri" panose="020F0502020204030204" pitchFamily="34" charset="0"/>
              </a:defRPr>
            </a:lvl2pPr>
            <a:lvl3pPr marL="1828709" indent="0">
              <a:buNone/>
              <a:defRPr sz="8000" b="1" i="0">
                <a:latin typeface="Calibri" panose="020F0502020204030204" pitchFamily="34" charset="0"/>
                <a:cs typeface="Calibri" panose="020F0502020204030204" pitchFamily="34" charset="0"/>
              </a:defRPr>
            </a:lvl3pPr>
            <a:lvl4pPr marL="2743063" indent="0">
              <a:buNone/>
              <a:defRPr sz="8000" b="1" i="0">
                <a:latin typeface="Calibri" panose="020F0502020204030204" pitchFamily="34" charset="0"/>
                <a:cs typeface="Calibri" panose="020F0502020204030204" pitchFamily="34" charset="0"/>
              </a:defRPr>
            </a:lvl4pPr>
            <a:lvl5pPr marL="3657417" indent="0">
              <a:buNone/>
              <a:defRPr sz="8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job</a:t>
            </a:r>
            <a:endParaRPr lang="es-ES" dirty="0"/>
          </a:p>
        </p:txBody>
      </p:sp>
    </p:spTree>
    <p:extLst>
      <p:ext uri="{BB962C8B-B14F-4D97-AF65-F5344CB8AC3E}">
        <p14:creationId xmlns:p14="http://schemas.microsoft.com/office/powerpoint/2010/main" val="318814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57741" y="2937955"/>
            <a:ext cx="11906568" cy="8363091"/>
          </a:xfrm>
        </p:spPr>
        <p:txBody>
          <a:bodyPr anchor="t" anchorCtr="0">
            <a:normAutofit/>
          </a:bodyPr>
          <a:lstStyle>
            <a:lvl1pPr algn="l">
              <a:defRPr sz="10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2" name="Rectángulo 11">
            <a:extLst>
              <a:ext uri="{FF2B5EF4-FFF2-40B4-BE49-F238E27FC236}">
                <a16:creationId xmlns:a16="http://schemas.microsoft.com/office/drawing/2014/main" id="{3AC5E373-74CE-0D4F-BB7B-8A603DE16671}"/>
              </a:ext>
            </a:extLst>
          </p:cNvPr>
          <p:cNvSpPr/>
          <p:nvPr userDrawn="1"/>
        </p:nvSpPr>
        <p:spPr>
          <a:xfrm>
            <a:off x="0" y="2133600"/>
            <a:ext cx="373274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13" name="Graphic 12">
            <a:extLst>
              <a:ext uri="{FF2B5EF4-FFF2-40B4-BE49-F238E27FC236}">
                <a16:creationId xmlns:a16="http://schemas.microsoft.com/office/drawing/2014/main" id="{A872D85B-8B81-4FF4-821F-793F8FCA92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033794" y="1702950"/>
            <a:ext cx="13208000" cy="10833100"/>
          </a:xfrm>
          <a:prstGeom prst="rect">
            <a:avLst/>
          </a:prstGeom>
        </p:spPr>
      </p:pic>
      <p:pic>
        <p:nvPicPr>
          <p:cNvPr id="17" name="Picture 16">
            <a:extLst>
              <a:ext uri="{FF2B5EF4-FFF2-40B4-BE49-F238E27FC236}">
                <a16:creationId xmlns:a16="http://schemas.microsoft.com/office/drawing/2014/main" id="{5BB2E06F-1323-4697-9366-40A343DA5026}"/>
              </a:ext>
            </a:extLst>
          </p:cNvPr>
          <p:cNvPicPr>
            <a:picLocks noChangeAspect="1"/>
          </p:cNvPicPr>
          <p:nvPr userDrawn="1"/>
        </p:nvPicPr>
        <p:blipFill>
          <a:blip r:embed="rId4"/>
          <a:stretch>
            <a:fillRect/>
          </a:stretch>
        </p:blipFill>
        <p:spPr>
          <a:xfrm>
            <a:off x="19567952" y="1049469"/>
            <a:ext cx="3032565" cy="361019"/>
          </a:xfrm>
          <a:prstGeom prst="rect">
            <a:avLst/>
          </a:prstGeom>
        </p:spPr>
      </p:pic>
      <p:pic>
        <p:nvPicPr>
          <p:cNvPr id="18" name="Graphic 17">
            <a:extLst>
              <a:ext uri="{FF2B5EF4-FFF2-40B4-BE49-F238E27FC236}">
                <a16:creationId xmlns:a16="http://schemas.microsoft.com/office/drawing/2014/main" id="{384FBB23-490F-4169-AF97-64A3CCD5B0C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620738" y="912117"/>
            <a:ext cx="3439432" cy="476046"/>
          </a:xfrm>
          <a:prstGeom prst="rect">
            <a:avLst/>
          </a:prstGeom>
        </p:spPr>
      </p:pic>
    </p:spTree>
    <p:extLst>
      <p:ext uri="{BB962C8B-B14F-4D97-AF65-F5344CB8AC3E}">
        <p14:creationId xmlns:p14="http://schemas.microsoft.com/office/powerpoint/2010/main" val="486759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Title">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6" name="Title 1">
            <a:extLst>
              <a:ext uri="{FF2B5EF4-FFF2-40B4-BE49-F238E27FC236}">
                <a16:creationId xmlns:a16="http://schemas.microsoft.com/office/drawing/2014/main" id="{85BD089F-097C-9B46-BA5E-165265D1001A}"/>
              </a:ext>
            </a:extLst>
          </p:cNvPr>
          <p:cNvSpPr>
            <a:spLocks noGrp="1"/>
          </p:cNvSpPr>
          <p:nvPr>
            <p:ph type="ctrTitle" hasCustomPrompt="1"/>
          </p:nvPr>
        </p:nvSpPr>
        <p:spPr>
          <a:xfrm>
            <a:off x="1457741" y="2937955"/>
            <a:ext cx="11906568" cy="8363091"/>
          </a:xfrm>
        </p:spPr>
        <p:txBody>
          <a:bodyPr anchor="t" anchorCtr="0">
            <a:normAutofit/>
          </a:bodyPr>
          <a:lstStyle>
            <a:lvl1pPr algn="l">
              <a:defRPr sz="10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18" name="Rectángulo 17">
            <a:extLst>
              <a:ext uri="{FF2B5EF4-FFF2-40B4-BE49-F238E27FC236}">
                <a16:creationId xmlns:a16="http://schemas.microsoft.com/office/drawing/2014/main" id="{6ABB188C-CB12-D649-A8B9-3E74964DF613}"/>
              </a:ext>
            </a:extLst>
          </p:cNvPr>
          <p:cNvSpPr/>
          <p:nvPr userDrawn="1"/>
        </p:nvSpPr>
        <p:spPr>
          <a:xfrm>
            <a:off x="0" y="2133600"/>
            <a:ext cx="373274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11" name="Graphic 10">
            <a:extLst>
              <a:ext uri="{FF2B5EF4-FFF2-40B4-BE49-F238E27FC236}">
                <a16:creationId xmlns:a16="http://schemas.microsoft.com/office/drawing/2014/main" id="{88EF585A-5476-4284-A605-26A01E60A7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927806" y="2937955"/>
            <a:ext cx="21666200" cy="11645900"/>
          </a:xfrm>
          <a:prstGeom prst="rect">
            <a:avLst/>
          </a:prstGeom>
        </p:spPr>
      </p:pic>
      <p:pic>
        <p:nvPicPr>
          <p:cNvPr id="17" name="Picture 16">
            <a:extLst>
              <a:ext uri="{FF2B5EF4-FFF2-40B4-BE49-F238E27FC236}">
                <a16:creationId xmlns:a16="http://schemas.microsoft.com/office/drawing/2014/main" id="{EA180BB9-3E9B-4BCD-9290-8407AA7FD8D9}"/>
              </a:ext>
            </a:extLst>
          </p:cNvPr>
          <p:cNvPicPr>
            <a:picLocks noChangeAspect="1"/>
          </p:cNvPicPr>
          <p:nvPr userDrawn="1"/>
        </p:nvPicPr>
        <p:blipFill>
          <a:blip r:embed="rId4"/>
          <a:stretch>
            <a:fillRect/>
          </a:stretch>
        </p:blipFill>
        <p:spPr>
          <a:xfrm>
            <a:off x="19567952" y="1049469"/>
            <a:ext cx="3032565" cy="361019"/>
          </a:xfrm>
          <a:prstGeom prst="rect">
            <a:avLst/>
          </a:prstGeom>
        </p:spPr>
      </p:pic>
      <p:pic>
        <p:nvPicPr>
          <p:cNvPr id="19" name="Graphic 18">
            <a:extLst>
              <a:ext uri="{FF2B5EF4-FFF2-40B4-BE49-F238E27FC236}">
                <a16:creationId xmlns:a16="http://schemas.microsoft.com/office/drawing/2014/main" id="{EAF48C0C-204B-478B-935E-4671EB91538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620738" y="912117"/>
            <a:ext cx="3439432" cy="476046"/>
          </a:xfrm>
          <a:prstGeom prst="rect">
            <a:avLst/>
          </a:prstGeom>
        </p:spPr>
      </p:pic>
    </p:spTree>
    <p:extLst>
      <p:ext uri="{BB962C8B-B14F-4D97-AF65-F5344CB8AC3E}">
        <p14:creationId xmlns:p14="http://schemas.microsoft.com/office/powerpoint/2010/main" val="308320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
    <p:bg>
      <p:bgPr>
        <a:gradFill flip="none" rotWithShape="1">
          <a:gsLst>
            <a:gs pos="100000">
              <a:srgbClr val="4A0851"/>
            </a:gs>
            <a:gs pos="0">
              <a:srgbClr val="FF3654"/>
            </a:gs>
          </a:gsLst>
          <a:lin ang="18900000" scaled="1"/>
          <a:tileRect/>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4" name="Title 1">
            <a:extLst>
              <a:ext uri="{FF2B5EF4-FFF2-40B4-BE49-F238E27FC236}">
                <a16:creationId xmlns:a16="http://schemas.microsoft.com/office/drawing/2014/main" id="{B4C7B803-8CBC-5D4E-92A0-0CBDBD021AD6}"/>
              </a:ext>
            </a:extLst>
          </p:cNvPr>
          <p:cNvSpPr>
            <a:spLocks noGrp="1"/>
          </p:cNvSpPr>
          <p:nvPr>
            <p:ph type="ctrTitle" hasCustomPrompt="1"/>
          </p:nvPr>
        </p:nvSpPr>
        <p:spPr>
          <a:xfrm>
            <a:off x="1457741" y="2937955"/>
            <a:ext cx="11906568" cy="8363091"/>
          </a:xfrm>
        </p:spPr>
        <p:txBody>
          <a:bodyPr anchor="t" anchorCtr="0">
            <a:normAutofit/>
          </a:bodyPr>
          <a:lstStyle>
            <a:lvl1pPr algn="l">
              <a:defRPr sz="10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15" name="Rectángulo 14">
            <a:extLst>
              <a:ext uri="{FF2B5EF4-FFF2-40B4-BE49-F238E27FC236}">
                <a16:creationId xmlns:a16="http://schemas.microsoft.com/office/drawing/2014/main" id="{DC89470C-BE17-5243-A081-9A3BACF651DD}"/>
              </a:ext>
            </a:extLst>
          </p:cNvPr>
          <p:cNvSpPr/>
          <p:nvPr userDrawn="1"/>
        </p:nvSpPr>
        <p:spPr>
          <a:xfrm>
            <a:off x="0" y="2133600"/>
            <a:ext cx="373274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11" name="Graphic 10">
            <a:extLst>
              <a:ext uri="{FF2B5EF4-FFF2-40B4-BE49-F238E27FC236}">
                <a16:creationId xmlns:a16="http://schemas.microsoft.com/office/drawing/2014/main" id="{3D7A1B2E-CAB0-4359-8EE6-A58E992655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1206" y="3238186"/>
            <a:ext cx="18859498" cy="11328399"/>
          </a:xfrm>
          <a:prstGeom prst="rect">
            <a:avLst/>
          </a:prstGeom>
        </p:spPr>
      </p:pic>
      <p:pic>
        <p:nvPicPr>
          <p:cNvPr id="13" name="Picture 12">
            <a:extLst>
              <a:ext uri="{FF2B5EF4-FFF2-40B4-BE49-F238E27FC236}">
                <a16:creationId xmlns:a16="http://schemas.microsoft.com/office/drawing/2014/main" id="{A6FF25A2-D03D-43A6-B471-B31FDED15B4A}"/>
              </a:ext>
            </a:extLst>
          </p:cNvPr>
          <p:cNvPicPr>
            <a:picLocks noChangeAspect="1"/>
          </p:cNvPicPr>
          <p:nvPr userDrawn="1"/>
        </p:nvPicPr>
        <p:blipFill>
          <a:blip r:embed="rId4"/>
          <a:stretch>
            <a:fillRect/>
          </a:stretch>
        </p:blipFill>
        <p:spPr>
          <a:xfrm>
            <a:off x="19567952" y="1049469"/>
            <a:ext cx="3032565" cy="361019"/>
          </a:xfrm>
          <a:prstGeom prst="rect">
            <a:avLst/>
          </a:prstGeom>
        </p:spPr>
      </p:pic>
      <p:pic>
        <p:nvPicPr>
          <p:cNvPr id="16" name="Graphic 15">
            <a:extLst>
              <a:ext uri="{FF2B5EF4-FFF2-40B4-BE49-F238E27FC236}">
                <a16:creationId xmlns:a16="http://schemas.microsoft.com/office/drawing/2014/main" id="{A5C993E2-EE87-4434-90FB-FFF5DBE7A80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620738" y="912117"/>
            <a:ext cx="3439432" cy="476046"/>
          </a:xfrm>
          <a:prstGeom prst="rect">
            <a:avLst/>
          </a:prstGeom>
        </p:spPr>
      </p:pic>
    </p:spTree>
    <p:extLst>
      <p:ext uri="{BB962C8B-B14F-4D97-AF65-F5344CB8AC3E}">
        <p14:creationId xmlns:p14="http://schemas.microsoft.com/office/powerpoint/2010/main" val="50939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8565384"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8" y="5976000"/>
            <a:ext cx="18565384" cy="6654876"/>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1" name="Text Placeholder 13">
            <a:extLst>
              <a:ext uri="{FF2B5EF4-FFF2-40B4-BE49-F238E27FC236}">
                <a16:creationId xmlns:a16="http://schemas.microsoft.com/office/drawing/2014/main" id="{B841E858-A3E1-9349-85DD-D82B8F9FDE5F}"/>
              </a:ext>
            </a:extLst>
          </p:cNvPr>
          <p:cNvSpPr>
            <a:spLocks noGrp="1"/>
          </p:cNvSpPr>
          <p:nvPr>
            <p:ph type="body" sz="quarter" idx="13" hasCustomPrompt="1"/>
          </p:nvPr>
        </p:nvSpPr>
        <p:spPr>
          <a:xfrm>
            <a:off x="4140738" y="4841393"/>
            <a:ext cx="18565384" cy="801641"/>
          </a:xfrm>
        </p:spPr>
        <p:txBody>
          <a:bodyPr/>
          <a:lstStyle>
            <a:lvl1pPr marL="0" indent="0">
              <a:buNone/>
              <a:defRPr sz="5400" b="1"/>
            </a:lvl1pPr>
          </a:lstStyle>
          <a:p>
            <a:pPr lvl="0"/>
            <a:r>
              <a:rPr lang="en-US" dirty="0"/>
              <a:t>Subtitle</a:t>
            </a:r>
            <a:endParaRPr lang="es-ES" dirty="0"/>
          </a:p>
        </p:txBody>
      </p:sp>
      <p:pic>
        <p:nvPicPr>
          <p:cNvPr id="13" name="Picture 12">
            <a:extLst>
              <a:ext uri="{FF2B5EF4-FFF2-40B4-BE49-F238E27FC236}">
                <a16:creationId xmlns:a16="http://schemas.microsoft.com/office/drawing/2014/main" id="{6F893E76-9C3A-4480-80B9-C8250FB3E711}"/>
              </a:ext>
            </a:extLst>
          </p:cNvPr>
          <p:cNvPicPr>
            <a:picLocks noChangeAspect="1"/>
          </p:cNvPicPr>
          <p:nvPr userDrawn="1"/>
        </p:nvPicPr>
        <p:blipFill>
          <a:blip r:embed="rId2"/>
          <a:stretch>
            <a:fillRect/>
          </a:stretch>
        </p:blipFill>
        <p:spPr>
          <a:xfrm>
            <a:off x="19562093" y="1047776"/>
            <a:ext cx="3032565" cy="361019"/>
          </a:xfrm>
          <a:prstGeom prst="rect">
            <a:avLst/>
          </a:prstGeom>
          <a:noFill/>
        </p:spPr>
      </p:pic>
      <p:pic>
        <p:nvPicPr>
          <p:cNvPr id="14" name="Picture 13">
            <a:extLst>
              <a:ext uri="{FF2B5EF4-FFF2-40B4-BE49-F238E27FC236}">
                <a16:creationId xmlns:a16="http://schemas.microsoft.com/office/drawing/2014/main" id="{ACEEAC89-C985-4028-8935-551C09F7E16B}"/>
              </a:ext>
            </a:extLst>
          </p:cNvPr>
          <p:cNvPicPr>
            <a:picLocks noChangeAspect="1"/>
          </p:cNvPicPr>
          <p:nvPr userDrawn="1"/>
        </p:nvPicPr>
        <p:blipFill>
          <a:blip r:embed="rId3"/>
          <a:stretch>
            <a:fillRect/>
          </a:stretch>
        </p:blipFill>
        <p:spPr>
          <a:xfrm>
            <a:off x="1620738" y="914401"/>
            <a:ext cx="3439432" cy="476046"/>
          </a:xfrm>
          <a:prstGeom prst="rect">
            <a:avLst/>
          </a:prstGeom>
        </p:spPr>
      </p:pic>
    </p:spTree>
    <p:extLst>
      <p:ext uri="{BB962C8B-B14F-4D97-AF65-F5344CB8AC3E}">
        <p14:creationId xmlns:p14="http://schemas.microsoft.com/office/powerpoint/2010/main" val="3820412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photo">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0404995"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9" y="5975660"/>
            <a:ext cx="9880062" cy="6378265"/>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19/06/2019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‹Nº›</a:t>
            </a:fld>
            <a:endParaRPr lang="es-ES"/>
          </a:p>
        </p:txBody>
      </p:sp>
      <p:sp>
        <p:nvSpPr>
          <p:cNvPr id="14" name="Text Placeholder 13">
            <a:extLst>
              <a:ext uri="{FF2B5EF4-FFF2-40B4-BE49-F238E27FC236}">
                <a16:creationId xmlns:a16="http://schemas.microsoft.com/office/drawing/2014/main" id="{6CA81737-0AD0-2646-9B7D-EF7F1B316A49}"/>
              </a:ext>
            </a:extLst>
          </p:cNvPr>
          <p:cNvSpPr>
            <a:spLocks noGrp="1"/>
          </p:cNvSpPr>
          <p:nvPr>
            <p:ph type="body" sz="quarter" idx="13" hasCustomPrompt="1"/>
          </p:nvPr>
        </p:nvSpPr>
        <p:spPr>
          <a:xfrm>
            <a:off x="4140738" y="4841393"/>
            <a:ext cx="10404995" cy="801641"/>
          </a:xfrm>
        </p:spPr>
        <p:txBody>
          <a:bodyPr/>
          <a:lstStyle>
            <a:lvl1pPr marL="0" indent="0">
              <a:buNone/>
              <a:defRPr sz="5400" b="1"/>
            </a:lvl1pPr>
          </a:lstStyle>
          <a:p>
            <a:pPr lvl="0"/>
            <a:r>
              <a:rPr lang="en-US" dirty="0"/>
              <a:t>Subtitle</a:t>
            </a:r>
            <a:endParaRPr lang="es-ES" dirty="0"/>
          </a:p>
        </p:txBody>
      </p:sp>
      <p:sp>
        <p:nvSpPr>
          <p:cNvPr id="11" name="Picture Placeholder 10">
            <a:extLst>
              <a:ext uri="{FF2B5EF4-FFF2-40B4-BE49-F238E27FC236}">
                <a16:creationId xmlns:a16="http://schemas.microsoft.com/office/drawing/2014/main" id="{704257E0-461B-F247-B54D-5ED9EEBB5B8F}"/>
              </a:ext>
            </a:extLst>
          </p:cNvPr>
          <p:cNvSpPr>
            <a:spLocks noGrp="1"/>
          </p:cNvSpPr>
          <p:nvPr>
            <p:ph type="pic" sz="quarter" idx="14"/>
          </p:nvPr>
        </p:nvSpPr>
        <p:spPr>
          <a:xfrm>
            <a:off x="14986000" y="2162435"/>
            <a:ext cx="7606152" cy="10191750"/>
          </a:xfrm>
        </p:spPr>
        <p:txBody>
          <a:bodyPr/>
          <a:lstStyle/>
          <a:p>
            <a:endParaRPr lang="es-ES"/>
          </a:p>
        </p:txBody>
      </p:sp>
      <p:pic>
        <p:nvPicPr>
          <p:cNvPr id="16" name="Picture 15">
            <a:extLst>
              <a:ext uri="{FF2B5EF4-FFF2-40B4-BE49-F238E27FC236}">
                <a16:creationId xmlns:a16="http://schemas.microsoft.com/office/drawing/2014/main" id="{08995BDC-5615-43F5-BF14-A20497843B55}"/>
              </a:ext>
            </a:extLst>
          </p:cNvPr>
          <p:cNvPicPr>
            <a:picLocks noChangeAspect="1"/>
          </p:cNvPicPr>
          <p:nvPr userDrawn="1"/>
        </p:nvPicPr>
        <p:blipFill>
          <a:blip r:embed="rId2"/>
          <a:stretch>
            <a:fillRect/>
          </a:stretch>
        </p:blipFill>
        <p:spPr>
          <a:xfrm>
            <a:off x="19562093" y="1047776"/>
            <a:ext cx="3032565" cy="361019"/>
          </a:xfrm>
          <a:prstGeom prst="rect">
            <a:avLst/>
          </a:prstGeom>
          <a:noFill/>
        </p:spPr>
      </p:pic>
      <p:pic>
        <p:nvPicPr>
          <p:cNvPr id="17" name="Picture 16">
            <a:extLst>
              <a:ext uri="{FF2B5EF4-FFF2-40B4-BE49-F238E27FC236}">
                <a16:creationId xmlns:a16="http://schemas.microsoft.com/office/drawing/2014/main" id="{9F321F2E-FC45-44E2-8057-5BC2FEF0EA06}"/>
              </a:ext>
            </a:extLst>
          </p:cNvPr>
          <p:cNvPicPr>
            <a:picLocks noChangeAspect="1"/>
          </p:cNvPicPr>
          <p:nvPr userDrawn="1"/>
        </p:nvPicPr>
        <p:blipFill>
          <a:blip r:embed="rId3"/>
          <a:stretch>
            <a:fillRect/>
          </a:stretch>
        </p:blipFill>
        <p:spPr>
          <a:xfrm>
            <a:off x="1620738" y="914401"/>
            <a:ext cx="3439432" cy="476046"/>
          </a:xfrm>
          <a:prstGeom prst="rect">
            <a:avLst/>
          </a:prstGeom>
        </p:spPr>
      </p:pic>
    </p:spTree>
    <p:extLst>
      <p:ext uri="{BB962C8B-B14F-4D97-AF65-F5344CB8AC3E}">
        <p14:creationId xmlns:p14="http://schemas.microsoft.com/office/powerpoint/2010/main" val="1851623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676291" y="3651250"/>
            <a:ext cx="21029831" cy="8702676"/>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1676291" y="12712701"/>
            <a:ext cx="5486043"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608335E2-14BF-F246-8200-622169DBE8EA}" type="datetimeFigureOut">
              <a:rPr lang="es-ES" smtClean="0"/>
              <a:t>19/06/2019</a:t>
            </a:fld>
            <a:endParaRPr lang="es-ES"/>
          </a:p>
        </p:txBody>
      </p:sp>
      <p:sp>
        <p:nvSpPr>
          <p:cNvPr id="5" name="Footer Placeholder 4"/>
          <p:cNvSpPr>
            <a:spLocks noGrp="1"/>
          </p:cNvSpPr>
          <p:nvPr>
            <p:ph type="ftr" sz="quarter" idx="3"/>
          </p:nvPr>
        </p:nvSpPr>
        <p:spPr>
          <a:xfrm>
            <a:off x="8076675" y="12712701"/>
            <a:ext cx="8229064"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7220079" y="12712701"/>
            <a:ext cx="5486043"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D6D5E3BC-0B6F-0641-B503-95411F2D8869}" type="slidenum">
              <a:rPr lang="es-ES" smtClean="0"/>
              <a:t>‹Nº›</a:t>
            </a:fld>
            <a:endParaRPr lang="es-ES"/>
          </a:p>
        </p:txBody>
      </p:sp>
    </p:spTree>
    <p:extLst>
      <p:ext uri="{BB962C8B-B14F-4D97-AF65-F5344CB8AC3E}">
        <p14:creationId xmlns:p14="http://schemas.microsoft.com/office/powerpoint/2010/main" val="1472327351"/>
      </p:ext>
    </p:extLst>
  </p:cSld>
  <p:clrMap bg1="lt1" tx1="dk1" bg2="lt2" tx2="dk2" accent1="accent1" accent2="accent2" accent3="accent3" accent4="accent4" accent5="accent5" accent6="accent6" hlink="hlink" folHlink="folHlink"/>
  <p:sldLayoutIdLst>
    <p:sldLayoutId id="2147483673" r:id="rId1"/>
    <p:sldLayoutId id="2147483691" r:id="rId2"/>
    <p:sldLayoutId id="2147483693" r:id="rId3"/>
    <p:sldLayoutId id="2147483684" r:id="rId4"/>
    <p:sldLayoutId id="2147483682" r:id="rId5"/>
    <p:sldLayoutId id="2147483690" r:id="rId6"/>
    <p:sldLayoutId id="2147483683" r:id="rId7"/>
    <p:sldLayoutId id="2147483687" r:id="rId8"/>
    <p:sldLayoutId id="2147483685" r:id="rId9"/>
    <p:sldLayoutId id="2147483688" r:id="rId10"/>
    <p:sldLayoutId id="2147483692" r:id="rId11"/>
    <p:sldLayoutId id="2147483686" r:id="rId12"/>
    <p:sldLayoutId id="2147483678" r:id="rId13"/>
    <p:sldLayoutId id="2147483679" r:id="rId14"/>
    <p:sldLayoutId id="2147483674" r:id="rId15"/>
    <p:sldLayoutId id="2147483689" r:id="rId16"/>
    <p:sldLayoutId id="2147483694" r:id="rId17"/>
    <p:sldLayoutId id="2147483695" r:id="rId18"/>
    <p:sldLayoutId id="2147483696" r:id="rId19"/>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hyperlink" Target="https://github.com/xamarin/Xamarin.Forms/issues/3172"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hyperlink" Target="https://github.com/jsuarezruiz/xamarin-forms-perf-playground" TargetMode="External"/><Relationship Id="rId1" Type="http://schemas.openxmlformats.org/officeDocument/2006/relationships/slideLayout" Target="../slideLayouts/slideLayout17.xml"/><Relationship Id="rId4" Type="http://schemas.openxmlformats.org/officeDocument/2006/relationships/hyperlink" Target="https://github.com/xamarin/Xamarin.Forms/pull/6087/file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www.auroracontrols.app/" TargetMode="External"/><Relationship Id="rId2" Type="http://schemas.openxmlformats.org/officeDocument/2006/relationships/hyperlink" Target="http://www.livexaml.com/" TargetMode="Externa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hyperlink" Target="http://www.mfractor.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CE5BB34-F879-F24F-B5F0-665031D6B7C3}"/>
              </a:ext>
            </a:extLst>
          </p:cNvPr>
          <p:cNvSpPr>
            <a:spLocks noGrp="1"/>
          </p:cNvSpPr>
          <p:nvPr>
            <p:ph type="ctrTitle"/>
          </p:nvPr>
        </p:nvSpPr>
        <p:spPr/>
        <p:txBody>
          <a:bodyPr/>
          <a:lstStyle/>
          <a:p>
            <a:r>
              <a:rPr lang="en-US" dirty="0" err="1"/>
              <a:t>Optimizando</a:t>
            </a:r>
            <a:r>
              <a:rPr lang="en-US" dirty="0"/>
              <a:t> Apps con </a:t>
            </a:r>
            <a:r>
              <a:rPr lang="en-US" dirty="0" err="1"/>
              <a:t>Xamarin.Forms</a:t>
            </a:r>
            <a:endParaRPr lang="es-ES" dirty="0"/>
          </a:p>
        </p:txBody>
      </p:sp>
    </p:spTree>
    <p:extLst>
      <p:ext uri="{BB962C8B-B14F-4D97-AF65-F5344CB8AC3E}">
        <p14:creationId xmlns:p14="http://schemas.microsoft.com/office/powerpoint/2010/main" val="414225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0478DB7-86C4-4DD2-BC8B-129B29B2505A}"/>
              </a:ext>
            </a:extLst>
          </p:cNvPr>
          <p:cNvGraphicFramePr>
            <a:graphicFrameLocks noGrp="1"/>
          </p:cNvGraphicFramePr>
          <p:nvPr>
            <p:extLst>
              <p:ext uri="{D42A27DB-BD31-4B8C-83A1-F6EECF244321}">
                <p14:modId xmlns:p14="http://schemas.microsoft.com/office/powerpoint/2010/main" val="3917203432"/>
              </p:ext>
            </p:extLst>
          </p:nvPr>
        </p:nvGraphicFramePr>
        <p:xfrm>
          <a:off x="387376" y="2901919"/>
          <a:ext cx="18803333" cy="8967793"/>
        </p:xfrm>
        <a:graphic>
          <a:graphicData uri="http://schemas.openxmlformats.org/drawingml/2006/table">
            <a:tbl>
              <a:tblPr firstRow="1" bandRow="1">
                <a:noFill/>
              </a:tblPr>
              <a:tblGrid>
                <a:gridCol w="4906641">
                  <a:extLst>
                    <a:ext uri="{9D8B030D-6E8A-4147-A177-3AD203B41FA5}">
                      <a16:colId xmlns:a16="http://schemas.microsoft.com/office/drawing/2014/main" val="1103203525"/>
                    </a:ext>
                  </a:extLst>
                </a:gridCol>
                <a:gridCol w="4423724">
                  <a:extLst>
                    <a:ext uri="{9D8B030D-6E8A-4147-A177-3AD203B41FA5}">
                      <a16:colId xmlns:a16="http://schemas.microsoft.com/office/drawing/2014/main" val="3700216756"/>
                    </a:ext>
                  </a:extLst>
                </a:gridCol>
                <a:gridCol w="5414683">
                  <a:extLst>
                    <a:ext uri="{9D8B030D-6E8A-4147-A177-3AD203B41FA5}">
                      <a16:colId xmlns:a16="http://schemas.microsoft.com/office/drawing/2014/main" val="1682924826"/>
                    </a:ext>
                  </a:extLst>
                </a:gridCol>
                <a:gridCol w="4058285">
                  <a:extLst>
                    <a:ext uri="{9D8B030D-6E8A-4147-A177-3AD203B41FA5}">
                      <a16:colId xmlns:a16="http://schemas.microsoft.com/office/drawing/2014/main" val="3959064692"/>
                    </a:ext>
                  </a:extLst>
                </a:gridCol>
              </a:tblGrid>
              <a:tr h="2877481">
                <a:tc>
                  <a:txBody>
                    <a:bodyPr/>
                    <a:lstStyle/>
                    <a:p>
                      <a:pPr algn="ctr"/>
                      <a:r>
                        <a:rPr lang="en-US" sz="5600" b="1" dirty="0">
                          <a:solidFill>
                            <a:schemeClr val="tx1">
                              <a:lumMod val="75000"/>
                              <a:lumOff val="25000"/>
                            </a:schemeClr>
                          </a:solidFill>
                          <a:effectLst/>
                        </a:rPr>
                        <a:t>Step</a:t>
                      </a:r>
                    </a:p>
                  </a:txBody>
                  <a:tcPr marL="607702" marR="455776" marT="303852" marB="30385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r>
                        <a:rPr lang="it-IT" sz="5600" b="1" dirty="0">
                          <a:solidFill>
                            <a:schemeClr val="tx1">
                              <a:lumMod val="75000"/>
                              <a:lumOff val="25000"/>
                            </a:schemeClr>
                          </a:solidFill>
                          <a:effectLst/>
                        </a:rPr>
                        <a:t>VS 2017 15.8</a:t>
                      </a:r>
                    </a:p>
                  </a:txBody>
                  <a:tcPr marL="607702" marR="455776" marT="303852" marB="30385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r>
                        <a:rPr lang="en-US" sz="5600" b="1" dirty="0">
                          <a:solidFill>
                            <a:schemeClr val="tx1">
                              <a:lumMod val="75000"/>
                              <a:lumOff val="25000"/>
                            </a:schemeClr>
                          </a:solidFill>
                          <a:effectLst/>
                        </a:rPr>
                        <a:t>VS 2019 16.0</a:t>
                      </a:r>
                    </a:p>
                  </a:txBody>
                  <a:tcPr marL="607702" marR="455776" marT="303852" marB="30385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r>
                        <a:rPr lang="en-US" sz="4800" b="1" dirty="0" err="1">
                          <a:solidFill>
                            <a:schemeClr val="tx1">
                              <a:lumMod val="75000"/>
                              <a:lumOff val="25000"/>
                            </a:schemeClr>
                          </a:solidFill>
                          <a:effectLst/>
                        </a:rPr>
                        <a:t>Diferencia</a:t>
                      </a:r>
                      <a:endParaRPr lang="en-US" sz="4800" b="1" dirty="0">
                        <a:solidFill>
                          <a:schemeClr val="tx1">
                            <a:lumMod val="75000"/>
                            <a:lumOff val="25000"/>
                          </a:schemeClr>
                        </a:solidFill>
                        <a:effectLst/>
                      </a:endParaRPr>
                    </a:p>
                  </a:txBody>
                  <a:tcPr marL="607702" marR="455776" marT="303852" marB="30385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1185130045"/>
                  </a:ext>
                </a:extLst>
              </a:tr>
              <a:tr h="1217265">
                <a:tc>
                  <a:txBody>
                    <a:bodyPr/>
                    <a:lstStyle/>
                    <a:p>
                      <a:r>
                        <a:rPr lang="en-US" sz="4000" dirty="0">
                          <a:solidFill>
                            <a:schemeClr val="tx1">
                              <a:lumMod val="75000"/>
                              <a:lumOff val="25000"/>
                            </a:schemeClr>
                          </a:solidFill>
                          <a:effectLst/>
                        </a:rPr>
                        <a:t>Primera Build</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4000">
                          <a:solidFill>
                            <a:schemeClr val="tx1">
                              <a:lumMod val="75000"/>
                              <a:lumOff val="25000"/>
                            </a:schemeClr>
                          </a:solidFill>
                          <a:effectLst/>
                        </a:rPr>
                        <a:t>01:04.20</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4000">
                          <a:solidFill>
                            <a:schemeClr val="tx1">
                              <a:lumMod val="75000"/>
                              <a:lumOff val="25000"/>
                            </a:schemeClr>
                          </a:solidFill>
                          <a:effectLst/>
                        </a:rPr>
                        <a:t>00:50.13</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4000">
                          <a:solidFill>
                            <a:schemeClr val="tx1">
                              <a:lumMod val="75000"/>
                              <a:lumOff val="25000"/>
                            </a:schemeClr>
                          </a:solidFill>
                          <a:effectLst/>
                        </a:rPr>
                        <a:t>-21.95%</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258438513"/>
                  </a:ext>
                </a:extLst>
              </a:tr>
              <a:tr h="1826825">
                <a:tc>
                  <a:txBody>
                    <a:bodyPr/>
                    <a:lstStyle/>
                    <a:p>
                      <a:r>
                        <a:rPr lang="en-US" sz="4000" dirty="0">
                          <a:solidFill>
                            <a:schemeClr val="tx1">
                              <a:lumMod val="75000"/>
                              <a:lumOff val="25000"/>
                            </a:schemeClr>
                          </a:solidFill>
                          <a:effectLst/>
                        </a:rPr>
                        <a:t>Incremental Build (</a:t>
                      </a:r>
                      <a:r>
                        <a:rPr lang="en-US" sz="4000" dirty="0" err="1">
                          <a:solidFill>
                            <a:schemeClr val="tx1">
                              <a:lumMod val="75000"/>
                              <a:lumOff val="25000"/>
                            </a:schemeClr>
                          </a:solidFill>
                          <a:effectLst/>
                        </a:rPr>
                        <a:t>Cambios</a:t>
                      </a:r>
                      <a:r>
                        <a:rPr lang="en-US" sz="4000" dirty="0">
                          <a:solidFill>
                            <a:schemeClr val="tx1">
                              <a:lumMod val="75000"/>
                              <a:lumOff val="25000"/>
                            </a:schemeClr>
                          </a:solidFill>
                          <a:effectLst/>
                        </a:rPr>
                        <a:t> </a:t>
                      </a:r>
                      <a:r>
                        <a:rPr lang="en-US" sz="4000" dirty="0" err="1">
                          <a:solidFill>
                            <a:schemeClr val="tx1">
                              <a:lumMod val="75000"/>
                              <a:lumOff val="25000"/>
                            </a:schemeClr>
                          </a:solidFill>
                          <a:effectLst/>
                        </a:rPr>
                        <a:t>en</a:t>
                      </a:r>
                      <a:r>
                        <a:rPr lang="en-US" sz="4000" dirty="0">
                          <a:solidFill>
                            <a:schemeClr val="tx1">
                              <a:lumMod val="75000"/>
                              <a:lumOff val="25000"/>
                            </a:schemeClr>
                          </a:solidFill>
                          <a:effectLst/>
                        </a:rPr>
                        <a:t> XAML)</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4000">
                          <a:solidFill>
                            <a:schemeClr val="tx1">
                              <a:lumMod val="75000"/>
                              <a:lumOff val="25000"/>
                            </a:schemeClr>
                          </a:solidFill>
                          <a:effectLst/>
                        </a:rPr>
                        <a:t>00:10.62</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4000">
                          <a:solidFill>
                            <a:schemeClr val="tx1">
                              <a:lumMod val="75000"/>
                              <a:lumOff val="25000"/>
                            </a:schemeClr>
                          </a:solidFill>
                          <a:effectLst/>
                        </a:rPr>
                        <a:t>00:07.47</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4000">
                          <a:solidFill>
                            <a:schemeClr val="tx1">
                              <a:lumMod val="75000"/>
                              <a:lumOff val="25000"/>
                            </a:schemeClr>
                          </a:solidFill>
                          <a:effectLst/>
                        </a:rPr>
                        <a:t>-29.66%</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718994582"/>
                  </a:ext>
                </a:extLst>
              </a:tr>
              <a:tr h="1826825">
                <a:tc>
                  <a:txBody>
                    <a:bodyPr/>
                    <a:lstStyle/>
                    <a:p>
                      <a:r>
                        <a:rPr lang="en-US" sz="4000" dirty="0" err="1">
                          <a:solidFill>
                            <a:schemeClr val="tx1">
                              <a:lumMod val="75000"/>
                              <a:lumOff val="25000"/>
                            </a:schemeClr>
                          </a:solidFill>
                          <a:effectLst/>
                        </a:rPr>
                        <a:t>Despliegue</a:t>
                      </a:r>
                      <a:r>
                        <a:rPr lang="en-US" sz="4000" dirty="0">
                          <a:solidFill>
                            <a:schemeClr val="tx1">
                              <a:lumMod val="75000"/>
                              <a:lumOff val="25000"/>
                            </a:schemeClr>
                          </a:solidFill>
                          <a:effectLst/>
                        </a:rPr>
                        <a:t> (</a:t>
                      </a:r>
                      <a:r>
                        <a:rPr lang="en-US" sz="4000" dirty="0" err="1">
                          <a:solidFill>
                            <a:schemeClr val="tx1">
                              <a:lumMod val="75000"/>
                              <a:lumOff val="25000"/>
                            </a:schemeClr>
                          </a:solidFill>
                          <a:effectLst/>
                        </a:rPr>
                        <a:t>Cambios</a:t>
                      </a:r>
                      <a:r>
                        <a:rPr lang="en-US" sz="4000" dirty="0">
                          <a:solidFill>
                            <a:schemeClr val="tx1">
                              <a:lumMod val="75000"/>
                              <a:lumOff val="25000"/>
                            </a:schemeClr>
                          </a:solidFill>
                          <a:effectLst/>
                        </a:rPr>
                        <a:t> </a:t>
                      </a:r>
                      <a:r>
                        <a:rPr lang="en-US" sz="4000" dirty="0" err="1">
                          <a:solidFill>
                            <a:schemeClr val="tx1">
                              <a:lumMod val="75000"/>
                              <a:lumOff val="25000"/>
                            </a:schemeClr>
                          </a:solidFill>
                          <a:effectLst/>
                        </a:rPr>
                        <a:t>en</a:t>
                      </a:r>
                      <a:r>
                        <a:rPr lang="en-US" sz="4000" dirty="0">
                          <a:solidFill>
                            <a:schemeClr val="tx1">
                              <a:lumMod val="75000"/>
                              <a:lumOff val="25000"/>
                            </a:schemeClr>
                          </a:solidFill>
                          <a:effectLst/>
                        </a:rPr>
                        <a:t> XAML)</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r>
                        <a:rPr lang="en-US" sz="4000">
                          <a:solidFill>
                            <a:schemeClr val="tx1">
                              <a:lumMod val="75000"/>
                              <a:lumOff val="25000"/>
                            </a:schemeClr>
                          </a:solidFill>
                          <a:effectLst/>
                        </a:rPr>
                        <a:t>00:09.03</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r>
                        <a:rPr lang="en-US" sz="4000">
                          <a:solidFill>
                            <a:schemeClr val="tx1">
                              <a:lumMod val="75000"/>
                              <a:lumOff val="25000"/>
                            </a:schemeClr>
                          </a:solidFill>
                          <a:effectLst/>
                        </a:rPr>
                        <a:t>00:04.44</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r>
                        <a:rPr lang="en-US" sz="4000" dirty="0">
                          <a:solidFill>
                            <a:schemeClr val="tx1">
                              <a:lumMod val="75000"/>
                              <a:lumOff val="25000"/>
                            </a:schemeClr>
                          </a:solidFill>
                          <a:effectLst/>
                        </a:rPr>
                        <a:t>-50.83%</a:t>
                      </a:r>
                    </a:p>
                  </a:txBody>
                  <a:tcPr marL="607702" marR="455776" marT="303852" marB="30385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405646430"/>
                  </a:ext>
                </a:extLst>
              </a:tr>
            </a:tbl>
          </a:graphicData>
        </a:graphic>
      </p:graphicFrame>
      <p:pic>
        <p:nvPicPr>
          <p:cNvPr id="3074" name="Picture 2" descr="Image result for smarthotel360">
            <a:extLst>
              <a:ext uri="{FF2B5EF4-FFF2-40B4-BE49-F238E27FC236}">
                <a16:creationId xmlns:a16="http://schemas.microsoft.com/office/drawing/2014/main" id="{1C6D628C-5D13-494F-BE70-0C476C230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0709" y="2901919"/>
            <a:ext cx="5022631" cy="894335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CF764EA-C309-E841-AEB8-1CE13FB4C529}"/>
              </a:ext>
            </a:extLst>
          </p:cNvPr>
          <p:cNvSpPr>
            <a:spLocks noGrp="1"/>
          </p:cNvSpPr>
          <p:nvPr>
            <p:ph type="title"/>
          </p:nvPr>
        </p:nvSpPr>
        <p:spPr>
          <a:xfrm>
            <a:off x="1389420" y="1017122"/>
            <a:ext cx="21029831" cy="2651126"/>
          </a:xfrm>
        </p:spPr>
        <p:txBody>
          <a:bodyPr>
            <a:normAutofit/>
          </a:bodyPr>
          <a:lstStyle/>
          <a:p>
            <a:r>
              <a:rPr lang="en-US" sz="6600" dirty="0"/>
              <a:t>No </a:t>
            </a:r>
            <a:r>
              <a:rPr lang="en-US" sz="6600" dirty="0" err="1"/>
              <a:t>vamos</a:t>
            </a:r>
            <a:r>
              <a:rPr lang="en-US" sz="6600" dirty="0"/>
              <a:t> a </a:t>
            </a:r>
            <a:r>
              <a:rPr lang="en-US" sz="6600" dirty="0" err="1"/>
              <a:t>hablar</a:t>
            </a:r>
            <a:r>
              <a:rPr lang="en-US" sz="6600" dirty="0"/>
              <a:t> de </a:t>
            </a:r>
            <a:r>
              <a:rPr lang="en-US" sz="6600" dirty="0" err="1"/>
              <a:t>mejoras</a:t>
            </a:r>
            <a:r>
              <a:rPr lang="en-US" sz="6600" dirty="0"/>
              <a:t> </a:t>
            </a:r>
            <a:r>
              <a:rPr lang="en-US" sz="6600" dirty="0" err="1"/>
              <a:t>en</a:t>
            </a:r>
            <a:r>
              <a:rPr lang="en-US" sz="6600" dirty="0"/>
              <a:t> </a:t>
            </a:r>
            <a:r>
              <a:rPr lang="en-US" sz="6600" dirty="0" err="1"/>
              <a:t>herramientas</a:t>
            </a:r>
            <a:r>
              <a:rPr lang="en-US" sz="6600" dirty="0"/>
              <a:t>, </a:t>
            </a:r>
            <a:r>
              <a:rPr lang="en-US" sz="6600" dirty="0" err="1"/>
              <a:t>aunque</a:t>
            </a:r>
            <a:r>
              <a:rPr lang="en-US" sz="6600" dirty="0"/>
              <a:t> ….</a:t>
            </a:r>
          </a:p>
        </p:txBody>
      </p:sp>
      <p:sp>
        <p:nvSpPr>
          <p:cNvPr id="4" name="Rectángulo 3">
            <a:extLst>
              <a:ext uri="{FF2B5EF4-FFF2-40B4-BE49-F238E27FC236}">
                <a16:creationId xmlns:a16="http://schemas.microsoft.com/office/drawing/2014/main" id="{1FFA7B8E-A5E8-4848-88FB-2C57B693CA97}"/>
              </a:ext>
            </a:extLst>
          </p:cNvPr>
          <p:cNvSpPr/>
          <p:nvPr/>
        </p:nvSpPr>
        <p:spPr>
          <a:xfrm>
            <a:off x="19231066" y="11869712"/>
            <a:ext cx="5151347" cy="646331"/>
          </a:xfrm>
          <a:prstGeom prst="rect">
            <a:avLst/>
          </a:prstGeom>
        </p:spPr>
        <p:txBody>
          <a:bodyPr wrap="none">
            <a:spAutoFit/>
          </a:bodyPr>
          <a:lstStyle/>
          <a:p>
            <a:r>
              <a:rPr lang="en-US" dirty="0" err="1"/>
              <a:t>SmartHotel</a:t>
            </a:r>
            <a:r>
              <a:rPr lang="en-US" dirty="0"/>
              <a:t> Reference App</a:t>
            </a:r>
            <a:endParaRPr lang="es-ES" dirty="0"/>
          </a:p>
        </p:txBody>
      </p:sp>
    </p:spTree>
    <p:extLst>
      <p:ext uri="{BB962C8B-B14F-4D97-AF65-F5344CB8AC3E}">
        <p14:creationId xmlns:p14="http://schemas.microsoft.com/office/powerpoint/2010/main" val="3818360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XAMLC</a:t>
            </a:r>
          </a:p>
        </p:txBody>
      </p:sp>
    </p:spTree>
    <p:extLst>
      <p:ext uri="{BB962C8B-B14F-4D97-AF65-F5344CB8AC3E}">
        <p14:creationId xmlns:p14="http://schemas.microsoft.com/office/powerpoint/2010/main" val="335629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a:t>Compilación de XAML</a:t>
            </a:r>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p:txBody>
          <a:bodyPr>
            <a:normAutofit fontScale="92500" lnSpcReduction="20000"/>
          </a:bodyPr>
          <a:lstStyle/>
          <a:p>
            <a:r>
              <a:rPr lang="en-US" sz="4300" dirty="0">
                <a:cs typeface="Helvetica" panose="020B0604020202020204" pitchFamily="34" charset="0"/>
              </a:rPr>
              <a:t>Si defines la </a:t>
            </a:r>
            <a:r>
              <a:rPr lang="en-US" sz="4300" dirty="0" err="1">
                <a:cs typeface="Helvetica" panose="020B0604020202020204" pitchFamily="34" charset="0"/>
              </a:rPr>
              <a:t>interfaz</a:t>
            </a:r>
            <a:r>
              <a:rPr lang="en-US" sz="4300" dirty="0">
                <a:cs typeface="Helvetica" panose="020B0604020202020204" pitchFamily="34" charset="0"/>
              </a:rPr>
              <a:t> de </a:t>
            </a:r>
            <a:r>
              <a:rPr lang="en-US" sz="4300" dirty="0" err="1">
                <a:cs typeface="Helvetica" panose="020B0604020202020204" pitchFamily="34" charset="0"/>
              </a:rPr>
              <a:t>usuario</a:t>
            </a:r>
            <a:r>
              <a:rPr lang="en-US" sz="4300" dirty="0">
                <a:cs typeface="Helvetica" panose="020B0604020202020204" pitchFamily="34" charset="0"/>
              </a:rPr>
              <a:t> de la </a:t>
            </a:r>
            <a:r>
              <a:rPr lang="en-US" sz="4300" dirty="0" err="1">
                <a:cs typeface="Helvetica" panose="020B0604020202020204" pitchFamily="34" charset="0"/>
              </a:rPr>
              <a:t>aplicación</a:t>
            </a:r>
            <a:r>
              <a:rPr lang="en-US" sz="4300" dirty="0">
                <a:cs typeface="Helvetica" panose="020B0604020202020204" pitchFamily="34" charset="0"/>
              </a:rPr>
              <a:t> </a:t>
            </a:r>
            <a:r>
              <a:rPr lang="en-US" sz="4300" dirty="0" err="1">
                <a:cs typeface="Helvetica" panose="020B0604020202020204" pitchFamily="34" charset="0"/>
              </a:rPr>
              <a:t>Xamarin.Forms</a:t>
            </a:r>
            <a:r>
              <a:rPr lang="en-US" sz="4300" dirty="0">
                <a:cs typeface="Helvetica" panose="020B0604020202020204" pitchFamily="34" charset="0"/>
              </a:rPr>
              <a:t> con XAML </a:t>
            </a:r>
            <a:r>
              <a:rPr lang="en-US" sz="4300" dirty="0" err="1">
                <a:cs typeface="Helvetica" panose="020B0604020202020204" pitchFamily="34" charset="0"/>
              </a:rPr>
              <a:t>tienes</a:t>
            </a:r>
            <a:r>
              <a:rPr lang="en-US" sz="4300" dirty="0">
                <a:cs typeface="Helvetica" panose="020B0604020202020204" pitchFamily="34" charset="0"/>
              </a:rPr>
              <a:t> la </a:t>
            </a:r>
            <a:r>
              <a:rPr lang="en-US" sz="4300" dirty="0" err="1">
                <a:cs typeface="Helvetica" panose="020B0604020202020204" pitchFamily="34" charset="0"/>
              </a:rPr>
              <a:t>opción</a:t>
            </a:r>
            <a:r>
              <a:rPr lang="en-US" sz="4300" dirty="0">
                <a:cs typeface="Helvetica" panose="020B0604020202020204" pitchFamily="34" charset="0"/>
              </a:rPr>
              <a:t> de </a:t>
            </a:r>
            <a:r>
              <a:rPr lang="en-US" sz="4300" dirty="0" err="1">
                <a:cs typeface="Helvetica" panose="020B0604020202020204" pitchFamily="34" charset="0"/>
              </a:rPr>
              <a:t>utilizar</a:t>
            </a:r>
            <a:r>
              <a:rPr lang="en-US" sz="4300" dirty="0">
                <a:cs typeface="Helvetica" panose="020B0604020202020204" pitchFamily="34" charset="0"/>
              </a:rPr>
              <a:t> </a:t>
            </a:r>
            <a:r>
              <a:rPr lang="en-US" sz="4300" b="1" dirty="0" err="1">
                <a:cs typeface="Helvetica" panose="020B0604020202020204" pitchFamily="34" charset="0"/>
              </a:rPr>
              <a:t>XamlCompilationOptions</a:t>
            </a:r>
            <a:r>
              <a:rPr lang="en-US" sz="4300" dirty="0">
                <a:cs typeface="Helvetica" panose="020B0604020202020204" pitchFamily="34" charset="0"/>
              </a:rPr>
              <a:t>.</a:t>
            </a:r>
          </a:p>
          <a:p>
            <a:endParaRPr lang="en-US" sz="4300" dirty="0">
              <a:cs typeface="Helvetica" panose="020B0604020202020204" pitchFamily="34" charset="0"/>
            </a:endParaRPr>
          </a:p>
          <a:p>
            <a:r>
              <a:rPr lang="en-US" sz="4300" dirty="0" err="1">
                <a:cs typeface="Helvetica" panose="020B0604020202020204" pitchFamily="34" charset="0"/>
              </a:rPr>
              <a:t>Cuenta</a:t>
            </a:r>
            <a:r>
              <a:rPr lang="en-US" sz="4300" dirty="0">
                <a:cs typeface="Helvetica" panose="020B0604020202020204" pitchFamily="34" charset="0"/>
              </a:rPr>
              <a:t> con dos </a:t>
            </a:r>
            <a:r>
              <a:rPr lang="en-US" sz="4300" dirty="0" err="1">
                <a:cs typeface="Helvetica" panose="020B0604020202020204" pitchFamily="34" charset="0"/>
              </a:rPr>
              <a:t>valores</a:t>
            </a:r>
            <a:r>
              <a:rPr lang="en-US" sz="4300" dirty="0">
                <a:cs typeface="Helvetica" panose="020B0604020202020204" pitchFamily="34" charset="0"/>
              </a:rPr>
              <a:t>:</a:t>
            </a:r>
          </a:p>
          <a:p>
            <a:pPr marL="342900" indent="-342900">
              <a:buFont typeface="Arial" panose="020B0604020202020204" pitchFamily="34" charset="0"/>
              <a:buChar char="•"/>
            </a:pPr>
            <a:r>
              <a:rPr lang="en-US" sz="4300" b="1" dirty="0">
                <a:cs typeface="Helvetica" panose="020B0604020202020204" pitchFamily="34" charset="0"/>
              </a:rPr>
              <a:t>Compile.</a:t>
            </a:r>
          </a:p>
          <a:p>
            <a:pPr marL="800100" lvl="1" indent="-342900">
              <a:buFont typeface="Arial" panose="020B0604020202020204" pitchFamily="34" charset="0"/>
              <a:buChar char="•"/>
            </a:pPr>
            <a:r>
              <a:rPr lang="en-US" sz="4300" dirty="0" err="1">
                <a:cs typeface="Helvetica" panose="020B0604020202020204" pitchFamily="34" charset="0"/>
              </a:rPr>
              <a:t>Acelera</a:t>
            </a:r>
            <a:r>
              <a:rPr lang="en-US" sz="4300" dirty="0">
                <a:cs typeface="Helvetica" panose="020B0604020202020204" pitchFamily="34" charset="0"/>
              </a:rPr>
              <a:t> la </a:t>
            </a:r>
            <a:r>
              <a:rPr lang="en-US" sz="4300" dirty="0" err="1">
                <a:cs typeface="Helvetica" panose="020B0604020202020204" pitchFamily="34" charset="0"/>
              </a:rPr>
              <a:t>carga</a:t>
            </a:r>
            <a:r>
              <a:rPr lang="en-US" sz="4300" dirty="0">
                <a:cs typeface="Helvetica" panose="020B0604020202020204" pitchFamily="34" charset="0"/>
              </a:rPr>
              <a:t> de </a:t>
            </a:r>
            <a:r>
              <a:rPr lang="en-US" sz="4300" dirty="0" err="1">
                <a:cs typeface="Helvetica" panose="020B0604020202020204" pitchFamily="34" charset="0"/>
              </a:rPr>
              <a:t>elementos</a:t>
            </a:r>
            <a:r>
              <a:rPr lang="en-US" sz="4300" dirty="0">
                <a:cs typeface="Helvetica" panose="020B0604020202020204" pitchFamily="34" charset="0"/>
              </a:rPr>
              <a:t> </a:t>
            </a:r>
            <a:r>
              <a:rPr lang="en-US" sz="4300" dirty="0" err="1">
                <a:cs typeface="Helvetica" panose="020B0604020202020204" pitchFamily="34" charset="0"/>
              </a:rPr>
              <a:t>visuales</a:t>
            </a:r>
            <a:r>
              <a:rPr lang="en-US" sz="4300" dirty="0">
                <a:cs typeface="Helvetica" panose="020B0604020202020204" pitchFamily="34" charset="0"/>
              </a:rPr>
              <a:t>.</a:t>
            </a:r>
          </a:p>
          <a:p>
            <a:pPr marL="800100" lvl="1" indent="-342900">
              <a:buFont typeface="Arial" panose="020B0604020202020204" pitchFamily="34" charset="0"/>
              <a:buChar char="•"/>
            </a:pPr>
            <a:r>
              <a:rPr lang="en-US" sz="4300" dirty="0">
                <a:cs typeface="Helvetica" panose="020B0604020202020204" pitchFamily="34" charset="0"/>
              </a:rPr>
              <a:t>Reduce el </a:t>
            </a:r>
            <a:r>
              <a:rPr lang="en-US" sz="4300" dirty="0" err="1">
                <a:cs typeface="Helvetica" panose="020B0604020202020204" pitchFamily="34" charset="0"/>
              </a:rPr>
              <a:t>tamaño</a:t>
            </a:r>
            <a:r>
              <a:rPr lang="en-US" sz="4300" dirty="0">
                <a:cs typeface="Helvetica" panose="020B0604020202020204" pitchFamily="34" charset="0"/>
              </a:rPr>
              <a:t> del </a:t>
            </a:r>
            <a:r>
              <a:rPr lang="en-US" sz="4300" dirty="0" err="1">
                <a:cs typeface="Helvetica" panose="020B0604020202020204" pitchFamily="34" charset="0"/>
              </a:rPr>
              <a:t>paquete</a:t>
            </a:r>
            <a:r>
              <a:rPr lang="en-US" sz="4300" dirty="0">
                <a:cs typeface="Helvetica" panose="020B0604020202020204" pitchFamily="34" charset="0"/>
              </a:rPr>
              <a:t>.</a:t>
            </a:r>
          </a:p>
          <a:p>
            <a:pPr marL="800100" lvl="1" indent="-342900">
              <a:buFont typeface="Arial" panose="020B0604020202020204" pitchFamily="34" charset="0"/>
              <a:buChar char="•"/>
            </a:pPr>
            <a:r>
              <a:rPr lang="en-US" sz="4300" dirty="0">
                <a:cs typeface="Helvetica" panose="020B0604020202020204" pitchFamily="34" charset="0"/>
              </a:rPr>
              <a:t>La </a:t>
            </a:r>
            <a:r>
              <a:rPr lang="en-US" sz="4300" dirty="0" err="1">
                <a:cs typeface="Helvetica" panose="020B0604020202020204" pitchFamily="34" charset="0"/>
              </a:rPr>
              <a:t>compilación</a:t>
            </a:r>
            <a:r>
              <a:rPr lang="en-US" sz="4300" dirty="0">
                <a:cs typeface="Helvetica" panose="020B0604020202020204" pitchFamily="34" charset="0"/>
              </a:rPr>
              <a:t> (AOT) es </a:t>
            </a:r>
            <a:r>
              <a:rPr lang="en-US" sz="4300" dirty="0" err="1">
                <a:cs typeface="Helvetica" panose="020B0604020202020204" pitchFamily="34" charset="0"/>
              </a:rPr>
              <a:t>más</a:t>
            </a:r>
            <a:r>
              <a:rPr lang="en-US" sz="4300" dirty="0">
                <a:cs typeface="Helvetica" panose="020B0604020202020204" pitchFamily="34" charset="0"/>
              </a:rPr>
              <a:t> </a:t>
            </a:r>
            <a:r>
              <a:rPr lang="en-US" sz="4300" dirty="0" err="1">
                <a:cs typeface="Helvetica" panose="020B0604020202020204" pitchFamily="34" charset="0"/>
              </a:rPr>
              <a:t>larga</a:t>
            </a:r>
            <a:r>
              <a:rPr lang="en-US" sz="4300" dirty="0">
                <a:cs typeface="Helvetica" panose="020B0604020202020204" pitchFamily="34" charset="0"/>
              </a:rPr>
              <a:t>.</a:t>
            </a:r>
          </a:p>
          <a:p>
            <a:pPr marL="342900" indent="-342900">
              <a:buFont typeface="Arial" panose="020B0604020202020204" pitchFamily="34" charset="0"/>
              <a:buChar char="•"/>
            </a:pPr>
            <a:r>
              <a:rPr lang="en-US" sz="4300" b="1" dirty="0">
                <a:cs typeface="Helvetica" panose="020B0604020202020204" pitchFamily="34" charset="0"/>
              </a:rPr>
              <a:t>Skip.</a:t>
            </a:r>
          </a:p>
          <a:p>
            <a:pPr marL="800100" lvl="1" indent="-342900">
              <a:buFont typeface="Arial" panose="020B0604020202020204" pitchFamily="34" charset="0"/>
              <a:buChar char="•"/>
            </a:pPr>
            <a:r>
              <a:rPr lang="en-US" sz="4300" dirty="0">
                <a:cs typeface="Helvetica" panose="020B0604020202020204" pitchFamily="34" charset="0"/>
              </a:rPr>
              <a:t>Valor por </a:t>
            </a:r>
            <a:r>
              <a:rPr lang="en-US" sz="4300" dirty="0" err="1">
                <a:cs typeface="Helvetica" panose="020B0604020202020204" pitchFamily="34" charset="0"/>
              </a:rPr>
              <a:t>defecto</a:t>
            </a:r>
            <a:r>
              <a:rPr lang="en-US" sz="4300" dirty="0">
                <a:cs typeface="Helvetica" panose="020B0604020202020204" pitchFamily="34" charset="0"/>
              </a:rPr>
              <a:t> para </a:t>
            </a:r>
            <a:r>
              <a:rPr lang="en-US" sz="4300" dirty="0" err="1">
                <a:cs typeface="Helvetica" panose="020B0604020202020204" pitchFamily="34" charset="0"/>
              </a:rPr>
              <a:t>mantener</a:t>
            </a:r>
            <a:r>
              <a:rPr lang="en-US" sz="4300" dirty="0">
                <a:cs typeface="Helvetica" panose="020B0604020202020204" pitchFamily="34" charset="0"/>
              </a:rPr>
              <a:t> </a:t>
            </a:r>
            <a:r>
              <a:rPr lang="en-US" sz="4300" dirty="0" err="1">
                <a:cs typeface="Helvetica" panose="020B0604020202020204" pitchFamily="34" charset="0"/>
              </a:rPr>
              <a:t>retocompatibilidad</a:t>
            </a:r>
            <a:r>
              <a:rPr lang="en-US" sz="4300" dirty="0">
                <a:cs typeface="Helvetica" panose="020B0604020202020204" pitchFamily="34" charset="0"/>
              </a:rPr>
              <a:t>.</a:t>
            </a:r>
          </a:p>
          <a:p>
            <a:pPr marL="800100" lvl="1" indent="-342900">
              <a:buFont typeface="Arial" panose="020B0604020202020204" pitchFamily="34" charset="0"/>
              <a:buChar char="•"/>
            </a:pPr>
            <a:r>
              <a:rPr lang="en-US" sz="4300" dirty="0">
                <a:cs typeface="Helvetica" panose="020B0604020202020204" pitchFamily="34" charset="0"/>
              </a:rPr>
              <a:t>No hay </a:t>
            </a:r>
            <a:r>
              <a:rPr lang="en-US" sz="4300" dirty="0" err="1">
                <a:cs typeface="Helvetica" panose="020B0604020202020204" pitchFamily="34" charset="0"/>
              </a:rPr>
              <a:t>validación</a:t>
            </a:r>
            <a:r>
              <a:rPr lang="en-US" sz="4300" dirty="0">
                <a:cs typeface="Helvetica" panose="020B0604020202020204" pitchFamily="34" charset="0"/>
              </a:rPr>
              <a:t> </a:t>
            </a:r>
            <a:r>
              <a:rPr lang="en-US" sz="4300" dirty="0" err="1">
                <a:cs typeface="Helvetica" panose="020B0604020202020204" pitchFamily="34" charset="0"/>
              </a:rPr>
              <a:t>en</a:t>
            </a:r>
            <a:r>
              <a:rPr lang="en-US" sz="4300" dirty="0">
                <a:cs typeface="Helvetica" panose="020B0604020202020204" pitchFamily="34" charset="0"/>
              </a:rPr>
              <a:t> </a:t>
            </a:r>
            <a:r>
              <a:rPr lang="en-US" sz="4300" dirty="0" err="1">
                <a:cs typeface="Helvetica" panose="020B0604020202020204" pitchFamily="34" charset="0"/>
              </a:rPr>
              <a:t>tiempo</a:t>
            </a:r>
            <a:r>
              <a:rPr lang="en-US" sz="4300" dirty="0">
                <a:cs typeface="Helvetica" panose="020B0604020202020204" pitchFamily="34" charset="0"/>
              </a:rPr>
              <a:t> de </a:t>
            </a:r>
            <a:r>
              <a:rPr lang="en-US" sz="4300" dirty="0" err="1">
                <a:cs typeface="Helvetica" panose="020B0604020202020204" pitchFamily="34" charset="0"/>
              </a:rPr>
              <a:t>ejecución</a:t>
            </a:r>
            <a:r>
              <a:rPr lang="en-US" sz="4300" dirty="0">
                <a:cs typeface="Helvetica" panose="020B0604020202020204" pitchFamily="34" charset="0"/>
              </a:rPr>
              <a:t> de XAML.</a:t>
            </a:r>
            <a:endParaRPr lang="es-ES" sz="4300"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lnSpcReduction="10000"/>
          </a:bodyPr>
          <a:lstStyle/>
          <a:p>
            <a:r>
              <a:rPr lang="es-ES" dirty="0"/>
              <a:t>XAMLC</a:t>
            </a:r>
          </a:p>
        </p:txBody>
      </p:sp>
    </p:spTree>
    <p:extLst>
      <p:ext uri="{BB962C8B-B14F-4D97-AF65-F5344CB8AC3E}">
        <p14:creationId xmlns:p14="http://schemas.microsoft.com/office/powerpoint/2010/main" val="3874284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1820100"/>
            <a:ext cx="18565384" cy="2651126"/>
          </a:xfrm>
        </p:spPr>
        <p:txBody>
          <a:bodyPr/>
          <a:lstStyle/>
          <a:p>
            <a:r>
              <a:rPr lang="es-ES" dirty="0"/>
              <a:t>Compilación de XAML</a:t>
            </a:r>
          </a:p>
        </p:txBody>
      </p:sp>
      <p:sp>
        <p:nvSpPr>
          <p:cNvPr id="9" name="object 5">
            <a:extLst>
              <a:ext uri="{FF2B5EF4-FFF2-40B4-BE49-F238E27FC236}">
                <a16:creationId xmlns:a16="http://schemas.microsoft.com/office/drawing/2014/main" id="{314E2007-CF33-4DB0-A78A-4FE17EEEDCEB}"/>
              </a:ext>
            </a:extLst>
          </p:cNvPr>
          <p:cNvSpPr/>
          <p:nvPr/>
        </p:nvSpPr>
        <p:spPr>
          <a:xfrm>
            <a:off x="4140737" y="3742500"/>
            <a:ext cx="19185427" cy="1152232"/>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a:p>
        </p:txBody>
      </p:sp>
      <p:sp>
        <p:nvSpPr>
          <p:cNvPr id="10" name="Rectángulo 9">
            <a:extLst>
              <a:ext uri="{FF2B5EF4-FFF2-40B4-BE49-F238E27FC236}">
                <a16:creationId xmlns:a16="http://schemas.microsoft.com/office/drawing/2014/main" id="{21FC7786-0240-43F8-AE41-86467DE858F9}"/>
              </a:ext>
            </a:extLst>
          </p:cNvPr>
          <p:cNvSpPr/>
          <p:nvPr/>
        </p:nvSpPr>
        <p:spPr>
          <a:xfrm>
            <a:off x="4299962" y="3983128"/>
            <a:ext cx="18657569" cy="646331"/>
          </a:xfrm>
          <a:prstGeom prst="rect">
            <a:avLst/>
          </a:prstGeom>
        </p:spPr>
        <p:txBody>
          <a:bodyPr wrap="square">
            <a:spAutoFit/>
          </a:bodyPr>
          <a:lstStyle/>
          <a:p>
            <a:r>
              <a:rPr lang="it-IT" dirty="0">
                <a:solidFill>
                  <a:schemeClr val="tx1">
                    <a:lumMod val="50000"/>
                  </a:schemeClr>
                </a:solidFill>
                <a:latin typeface="Consolas" panose="020B0609020204030204" pitchFamily="49" charset="0"/>
              </a:rPr>
              <a:t>[</a:t>
            </a:r>
            <a:r>
              <a:rPr lang="it-IT" dirty="0">
                <a:solidFill>
                  <a:srgbClr val="0000FF"/>
                </a:solidFill>
                <a:latin typeface="Consolas" panose="020B0609020204030204" pitchFamily="49" charset="0"/>
              </a:rPr>
              <a:t>assembly: </a:t>
            </a:r>
            <a:r>
              <a:rPr lang="it-IT" dirty="0">
                <a:solidFill>
                  <a:schemeClr val="accent6"/>
                </a:solidFill>
                <a:latin typeface="Consolas" panose="020B0609020204030204" pitchFamily="49" charset="0"/>
              </a:rPr>
              <a:t>XamlCompilation</a:t>
            </a:r>
            <a:r>
              <a:rPr lang="it-IT" dirty="0">
                <a:solidFill>
                  <a:srgbClr val="0000FF"/>
                </a:solidFill>
                <a:latin typeface="Consolas" panose="020B0609020204030204" pitchFamily="49" charset="0"/>
              </a:rPr>
              <a:t>(</a:t>
            </a:r>
            <a:r>
              <a:rPr lang="it-IT" dirty="0">
                <a:solidFill>
                  <a:schemeClr val="accent6"/>
                </a:solidFill>
                <a:latin typeface="Consolas" panose="020B0609020204030204" pitchFamily="49" charset="0"/>
              </a:rPr>
              <a:t>XamlCompilationOptions</a:t>
            </a:r>
            <a:r>
              <a:rPr lang="it-IT" dirty="0">
                <a:solidFill>
                  <a:srgbClr val="0000FF"/>
                </a:solidFill>
                <a:latin typeface="Consolas" panose="020B0609020204030204" pitchFamily="49" charset="0"/>
              </a:rPr>
              <a:t>.</a:t>
            </a:r>
            <a:r>
              <a:rPr lang="it-IT" dirty="0">
                <a:solidFill>
                  <a:schemeClr val="tx1">
                    <a:lumMod val="50000"/>
                  </a:schemeClr>
                </a:solidFill>
                <a:latin typeface="Consolas" panose="020B0609020204030204" pitchFamily="49" charset="0"/>
              </a:rPr>
              <a:t>Compile)]</a:t>
            </a:r>
            <a:endParaRPr lang="it-IT" dirty="0">
              <a:solidFill>
                <a:schemeClr val="tx1">
                  <a:lumMod val="50000"/>
                </a:schemeClr>
              </a:solidFill>
            </a:endParaRPr>
          </a:p>
        </p:txBody>
      </p:sp>
      <p:pic>
        <p:nvPicPr>
          <p:cNvPr id="11" name="Imagen 10" descr="Imagen que contiene captura de pantalla&#10;&#10;Descripción generada automáticamente">
            <a:extLst>
              <a:ext uri="{FF2B5EF4-FFF2-40B4-BE49-F238E27FC236}">
                <a16:creationId xmlns:a16="http://schemas.microsoft.com/office/drawing/2014/main" id="{F7A94BDB-7106-4483-86B3-B19579D62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38" y="5215086"/>
            <a:ext cx="13327677" cy="8060151"/>
          </a:xfrm>
          <a:prstGeom prst="rect">
            <a:avLst/>
          </a:prstGeom>
        </p:spPr>
      </p:pic>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17678400" y="5215086"/>
            <a:ext cx="5647764" cy="8060150"/>
          </a:xfrm>
        </p:spPr>
        <p:txBody>
          <a:bodyPr>
            <a:normAutofit/>
          </a:bodyPr>
          <a:lstStyle/>
          <a:p>
            <a:pPr marL="17271" marR="6908">
              <a:lnSpc>
                <a:spcPct val="100000"/>
              </a:lnSpc>
            </a:pPr>
            <a:r>
              <a:rPr lang="en-US" sz="4000" spc="-14" dirty="0" err="1">
                <a:latin typeface="Calibri (Cuerpo)"/>
                <a:cs typeface="Segoe UI Light"/>
              </a:rPr>
              <a:t>Detalles</a:t>
            </a:r>
            <a:r>
              <a:rPr lang="en-US" sz="4000" spc="-14" dirty="0">
                <a:latin typeface="Calibri (Cuerpo)"/>
                <a:cs typeface="Segoe UI Light"/>
              </a:rPr>
              <a:t>:</a:t>
            </a:r>
          </a:p>
          <a:p>
            <a:pPr marL="588771" marR="6908" indent="-571500">
              <a:lnSpc>
                <a:spcPct val="100000"/>
              </a:lnSpc>
              <a:buFont typeface="Arial" panose="020B0604020202020204" pitchFamily="34" charset="0"/>
              <a:buChar char="•"/>
            </a:pPr>
            <a:r>
              <a:rPr lang="en-US" sz="4000" spc="-14" dirty="0" err="1">
                <a:latin typeface="Calibri (Cuerpo)"/>
                <a:cs typeface="Segoe UI Light"/>
              </a:rPr>
              <a:t>TipCalc</a:t>
            </a:r>
            <a:r>
              <a:rPr lang="en-US" sz="4000" spc="-14" dirty="0">
                <a:latin typeface="Calibri (Cuerpo)"/>
                <a:cs typeface="Segoe UI Light"/>
              </a:rPr>
              <a:t> </a:t>
            </a:r>
            <a:r>
              <a:rPr lang="en-US" sz="4000" spc="-14" dirty="0" err="1">
                <a:latin typeface="Calibri (Cuerpo)"/>
                <a:cs typeface="Segoe UI Light"/>
              </a:rPr>
              <a:t>en</a:t>
            </a:r>
            <a:r>
              <a:rPr lang="en-US" sz="4000" spc="-14" dirty="0">
                <a:latin typeface="Calibri (Cuerpo)"/>
                <a:cs typeface="Segoe UI Light"/>
              </a:rPr>
              <a:t> Android.</a:t>
            </a:r>
          </a:p>
          <a:p>
            <a:pPr marL="588771" marR="6908" indent="-571500">
              <a:lnSpc>
                <a:spcPct val="100000"/>
              </a:lnSpc>
              <a:buFont typeface="Arial" panose="020B0604020202020204" pitchFamily="34" charset="0"/>
              <a:buChar char="•"/>
            </a:pPr>
            <a:r>
              <a:rPr lang="en-US" sz="4000" spc="-14" dirty="0">
                <a:latin typeface="Calibri (Cuerpo)"/>
                <a:cs typeface="Segoe UI Light"/>
              </a:rPr>
              <a:t>JIT.</a:t>
            </a:r>
          </a:p>
          <a:p>
            <a:pPr marL="588771" marR="6908" indent="-571500">
              <a:lnSpc>
                <a:spcPct val="100000"/>
              </a:lnSpc>
              <a:buFont typeface="Arial" panose="020B0604020202020204" pitchFamily="34" charset="0"/>
              <a:buChar char="•"/>
            </a:pPr>
            <a:r>
              <a:rPr lang="en-US" sz="4000" spc="-14" dirty="0" err="1">
                <a:latin typeface="Calibri (Cuerpo)"/>
                <a:cs typeface="Segoe UI Light"/>
              </a:rPr>
              <a:t>Tiempo</a:t>
            </a:r>
            <a:r>
              <a:rPr lang="en-US" sz="4000" spc="-14" dirty="0">
                <a:latin typeface="Calibri (Cuerpo)"/>
                <a:cs typeface="Segoe UI Light"/>
              </a:rPr>
              <a:t> </a:t>
            </a:r>
            <a:r>
              <a:rPr lang="en-US" sz="4000" spc="-14" dirty="0" err="1">
                <a:latin typeface="Calibri (Cuerpo)"/>
                <a:cs typeface="Segoe UI Light"/>
              </a:rPr>
              <a:t>calculado</a:t>
            </a:r>
            <a:r>
              <a:rPr lang="en-US" sz="4000" spc="-14" dirty="0">
                <a:latin typeface="Calibri (Cuerpo)"/>
                <a:cs typeface="Segoe UI Light"/>
              </a:rPr>
              <a:t> con </a:t>
            </a:r>
            <a:r>
              <a:rPr lang="en-US" sz="4000" dirty="0" err="1">
                <a:solidFill>
                  <a:srgbClr val="000000"/>
                </a:solidFill>
                <a:latin typeface="Calibri (Cuerpo)"/>
              </a:rPr>
              <a:t>InitializeComponent</a:t>
            </a:r>
            <a:r>
              <a:rPr lang="en-US" sz="4000" dirty="0">
                <a:solidFill>
                  <a:srgbClr val="000000"/>
                </a:solidFill>
                <a:latin typeface="Calibri (Cuerpo)"/>
              </a:rPr>
              <a:t>().</a:t>
            </a:r>
            <a:endParaRPr lang="en-US" sz="4000" spc="-14" dirty="0">
              <a:solidFill>
                <a:srgbClr val="000000"/>
              </a:solidFill>
              <a:latin typeface="Calibri (Cuerpo)"/>
              <a:cs typeface="Segoe UI Light"/>
            </a:endParaRPr>
          </a:p>
          <a:p>
            <a:pPr marL="588771" marR="6908" indent="-571500">
              <a:lnSpc>
                <a:spcPct val="100000"/>
              </a:lnSpc>
              <a:buFont typeface="Arial" panose="020B0604020202020204" pitchFamily="34" charset="0"/>
              <a:buChar char="•"/>
            </a:pPr>
            <a:r>
              <a:rPr lang="en-US" sz="4000" spc="-14" dirty="0" err="1">
                <a:latin typeface="Calibri (Cuerpo)"/>
                <a:cs typeface="Segoe UI Light"/>
              </a:rPr>
              <a:t>Tiempo</a:t>
            </a:r>
            <a:r>
              <a:rPr lang="en-US" sz="4000" spc="-14" dirty="0">
                <a:latin typeface="Calibri (Cuerpo)"/>
                <a:cs typeface="Segoe UI Light"/>
              </a:rPr>
              <a:t> medio de 5 </a:t>
            </a:r>
            <a:r>
              <a:rPr lang="en-US" sz="4000" spc="-14" dirty="0" err="1">
                <a:latin typeface="Calibri (Cuerpo)"/>
                <a:cs typeface="Segoe UI Light"/>
              </a:rPr>
              <a:t>medidas</a:t>
            </a:r>
            <a:r>
              <a:rPr lang="en-US" sz="4000" spc="-14" dirty="0">
                <a:latin typeface="Calibri (Cuerpo)"/>
                <a:cs typeface="Segoe UI Light"/>
              </a:rPr>
              <a:t>.</a:t>
            </a:r>
          </a:p>
          <a:p>
            <a:pPr marL="588771" marR="6908" indent="-571500">
              <a:lnSpc>
                <a:spcPct val="100000"/>
              </a:lnSpc>
              <a:buFont typeface="Arial" panose="020B0604020202020204" pitchFamily="34" charset="0"/>
              <a:buChar char="•"/>
            </a:pPr>
            <a:r>
              <a:rPr lang="en-US" sz="4000" spc="-14" dirty="0" err="1">
                <a:latin typeface="Calibri (Cuerpo)"/>
                <a:cs typeface="Segoe UI Light"/>
              </a:rPr>
              <a:t>Oneplus</a:t>
            </a:r>
            <a:r>
              <a:rPr lang="en-US" sz="4000" spc="-14" dirty="0">
                <a:latin typeface="Calibri (Cuerpo)"/>
                <a:cs typeface="Segoe UI Light"/>
              </a:rPr>
              <a:t> 6.</a:t>
            </a:r>
          </a:p>
          <a:p>
            <a:endParaRPr lang="es-ES" dirty="0"/>
          </a:p>
          <a:p>
            <a:endParaRPr lang="es-ES" dirty="0"/>
          </a:p>
        </p:txBody>
      </p:sp>
    </p:spTree>
    <p:extLst>
      <p:ext uri="{BB962C8B-B14F-4D97-AF65-F5344CB8AC3E}">
        <p14:creationId xmlns:p14="http://schemas.microsoft.com/office/powerpoint/2010/main" val="165684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err="1"/>
              <a:t>Bindings</a:t>
            </a:r>
            <a:endParaRPr lang="es-ES" dirty="0"/>
          </a:p>
        </p:txBody>
      </p:sp>
    </p:spTree>
    <p:extLst>
      <p:ext uri="{BB962C8B-B14F-4D97-AF65-F5344CB8AC3E}">
        <p14:creationId xmlns:p14="http://schemas.microsoft.com/office/powerpoint/2010/main" val="177281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a:t>Bindings y MVVM</a:t>
            </a:r>
          </a:p>
        </p:txBody>
      </p:sp>
      <p:sp>
        <p:nvSpPr>
          <p:cNvPr id="3" name="TextBox 2"/>
          <p:cNvSpPr txBox="1"/>
          <p:nvPr/>
        </p:nvSpPr>
        <p:spPr>
          <a:xfrm>
            <a:off x="1676291" y="3252315"/>
            <a:ext cx="21029831" cy="4031873"/>
          </a:xfrm>
          <a:prstGeom prst="rect">
            <a:avLst/>
          </a:prstGeom>
          <a:noFill/>
        </p:spPr>
        <p:txBody>
          <a:bodyPr wrap="square" rtlCol="0">
            <a:spAutoFit/>
          </a:bodyPr>
          <a:lstStyle/>
          <a:p>
            <a:pPr marL="1142943" indent="-1142943">
              <a:buFont typeface="Arial" panose="020B0604020202020204" pitchFamily="34" charset="0"/>
              <a:buChar char="•"/>
            </a:pPr>
            <a:r>
              <a:rPr lang="en-US" sz="6400" dirty="0">
                <a:cs typeface="Helvetica" panose="020B0604020202020204" pitchFamily="34" charset="0"/>
              </a:rPr>
              <a:t>Binding </a:t>
            </a:r>
            <a:r>
              <a:rPr lang="en-US" sz="6400" dirty="0" err="1">
                <a:cs typeface="Helvetica" panose="020B0604020202020204" pitchFamily="34" charset="0"/>
              </a:rPr>
              <a:t>es</a:t>
            </a:r>
            <a:r>
              <a:rPr lang="en-US" sz="6400" dirty="0">
                <a:cs typeface="Helvetica" panose="020B0604020202020204" pitchFamily="34" charset="0"/>
              </a:rPr>
              <a:t> </a:t>
            </a:r>
            <a:r>
              <a:rPr lang="en-US" sz="6400" dirty="0" err="1">
                <a:cs typeface="Helvetica" panose="020B0604020202020204" pitchFamily="34" charset="0"/>
              </a:rPr>
              <a:t>una</a:t>
            </a:r>
            <a:r>
              <a:rPr lang="en-US" sz="6400" dirty="0">
                <a:cs typeface="Helvetica" panose="020B0604020202020204" pitchFamily="34" charset="0"/>
              </a:rPr>
              <a:t> </a:t>
            </a:r>
            <a:r>
              <a:rPr lang="en-US" sz="6400" dirty="0" err="1">
                <a:cs typeface="Helvetica" panose="020B0604020202020204" pitchFamily="34" charset="0"/>
              </a:rPr>
              <a:t>características</a:t>
            </a:r>
            <a:r>
              <a:rPr lang="en-US" sz="6400" dirty="0">
                <a:cs typeface="Helvetica" panose="020B0604020202020204" pitchFamily="34" charset="0"/>
              </a:rPr>
              <a:t> </a:t>
            </a:r>
            <a:r>
              <a:rPr lang="en-US" sz="6400" dirty="0" err="1">
                <a:cs typeface="Helvetica" panose="020B0604020202020204" pitchFamily="34" charset="0"/>
              </a:rPr>
              <a:t>incluida</a:t>
            </a:r>
            <a:r>
              <a:rPr lang="en-US" sz="6400" dirty="0">
                <a:cs typeface="Helvetica" panose="020B0604020202020204" pitchFamily="34" charset="0"/>
              </a:rPr>
              <a:t> </a:t>
            </a:r>
            <a:r>
              <a:rPr lang="en-US" sz="6400" dirty="0" err="1">
                <a:cs typeface="Helvetica" panose="020B0604020202020204" pitchFamily="34" charset="0"/>
              </a:rPr>
              <a:t>en</a:t>
            </a:r>
            <a:r>
              <a:rPr lang="en-US" sz="6400" dirty="0">
                <a:cs typeface="Helvetica" panose="020B0604020202020204" pitchFamily="34" charset="0"/>
              </a:rPr>
              <a:t> Xamarin.Forms.</a:t>
            </a:r>
          </a:p>
          <a:p>
            <a:pPr marL="1142943" indent="-1142943">
              <a:buFont typeface="Arial" panose="020B0604020202020204" pitchFamily="34" charset="0"/>
              <a:buChar char="•"/>
            </a:pPr>
            <a:r>
              <a:rPr lang="en-US" sz="6400" dirty="0" err="1">
                <a:cs typeface="Helvetica" panose="020B0604020202020204" pitchFamily="34" charset="0"/>
              </a:rPr>
              <a:t>Permite</a:t>
            </a:r>
            <a:r>
              <a:rPr lang="en-US" sz="6400" dirty="0">
                <a:cs typeface="Helvetica" panose="020B0604020202020204" pitchFamily="34" charset="0"/>
              </a:rPr>
              <a:t> </a:t>
            </a:r>
            <a:r>
              <a:rPr lang="en-US" sz="6400" dirty="0" err="1">
                <a:cs typeface="Helvetica" panose="020B0604020202020204" pitchFamily="34" charset="0"/>
              </a:rPr>
              <a:t>crear</a:t>
            </a:r>
            <a:r>
              <a:rPr lang="en-US" sz="6400" dirty="0">
                <a:cs typeface="Helvetica" panose="020B0604020202020204" pitchFamily="34" charset="0"/>
              </a:rPr>
              <a:t> </a:t>
            </a:r>
            <a:r>
              <a:rPr lang="en-US" sz="6400" dirty="0" err="1">
                <a:cs typeface="Helvetica" panose="020B0604020202020204" pitchFamily="34" charset="0"/>
              </a:rPr>
              <a:t>asociaciones</a:t>
            </a:r>
            <a:r>
              <a:rPr lang="en-US" sz="6400" dirty="0">
                <a:cs typeface="Helvetica" panose="020B0604020202020204" pitchFamily="34" charset="0"/>
              </a:rPr>
              <a:t> entre </a:t>
            </a:r>
            <a:r>
              <a:rPr lang="en-US" sz="6400" dirty="0" err="1">
                <a:cs typeface="Helvetica" panose="020B0604020202020204" pitchFamily="34" charset="0"/>
              </a:rPr>
              <a:t>una</a:t>
            </a:r>
            <a:r>
              <a:rPr lang="en-US" sz="6400" dirty="0">
                <a:cs typeface="Helvetica" panose="020B0604020202020204" pitchFamily="34" charset="0"/>
              </a:rPr>
              <a:t> Fuente y un </a:t>
            </a:r>
            <a:r>
              <a:rPr lang="en-US" sz="6400" dirty="0" err="1">
                <a:cs typeface="Helvetica" panose="020B0604020202020204" pitchFamily="34" charset="0"/>
              </a:rPr>
              <a:t>destino</a:t>
            </a:r>
            <a:r>
              <a:rPr lang="en-US" sz="6400" dirty="0">
                <a:cs typeface="Helvetica" panose="020B0604020202020204" pitchFamily="34" charset="0"/>
              </a:rPr>
              <a:t>.</a:t>
            </a:r>
          </a:p>
          <a:p>
            <a:pPr marL="1142943" indent="-1142943">
              <a:buFont typeface="Arial" panose="020B0604020202020204" pitchFamily="34" charset="0"/>
              <a:buChar char="•"/>
            </a:pPr>
            <a:r>
              <a:rPr lang="en-US" sz="6400" dirty="0" err="1">
                <a:cs typeface="Helvetica" panose="020B0604020202020204" pitchFamily="34" charset="0"/>
              </a:rPr>
              <a:t>Permite</a:t>
            </a:r>
            <a:r>
              <a:rPr lang="en-US" sz="6400" dirty="0">
                <a:cs typeface="Helvetica" panose="020B0604020202020204" pitchFamily="34" charset="0"/>
              </a:rPr>
              <a:t> </a:t>
            </a:r>
            <a:r>
              <a:rPr lang="en-US" sz="6400" dirty="0" err="1">
                <a:cs typeface="Helvetica" panose="020B0604020202020204" pitchFamily="34" charset="0"/>
              </a:rPr>
              <a:t>aplicar</a:t>
            </a:r>
            <a:r>
              <a:rPr lang="en-US" sz="6400" dirty="0">
                <a:cs typeface="Helvetica" panose="020B0604020202020204" pitchFamily="34" charset="0"/>
              </a:rPr>
              <a:t> MVVM </a:t>
            </a:r>
            <a:r>
              <a:rPr lang="en-US" sz="6400" dirty="0" err="1">
                <a:cs typeface="Helvetica" panose="020B0604020202020204" pitchFamily="34" charset="0"/>
              </a:rPr>
              <a:t>desacoplando</a:t>
            </a:r>
            <a:r>
              <a:rPr lang="en-US" sz="6400" dirty="0">
                <a:cs typeface="Helvetica" panose="020B0604020202020204" pitchFamily="34" charset="0"/>
              </a:rPr>
              <a:t> </a:t>
            </a:r>
            <a:r>
              <a:rPr lang="en-US" sz="6400" dirty="0" err="1">
                <a:cs typeface="Helvetica" panose="020B0604020202020204" pitchFamily="34" charset="0"/>
              </a:rPr>
              <a:t>Modelo</a:t>
            </a:r>
            <a:r>
              <a:rPr lang="en-US" sz="6400" dirty="0">
                <a:cs typeface="Helvetica" panose="020B0604020202020204" pitchFamily="34" charset="0"/>
              </a:rPr>
              <a:t> y Vista </a:t>
            </a:r>
            <a:r>
              <a:rPr lang="en-US" sz="6400" dirty="0" err="1">
                <a:cs typeface="Helvetica" panose="020B0604020202020204" pitchFamily="34" charset="0"/>
              </a:rPr>
              <a:t>interponiendo</a:t>
            </a:r>
            <a:r>
              <a:rPr lang="en-US" sz="6400" dirty="0">
                <a:cs typeface="Helvetica" panose="020B0604020202020204" pitchFamily="34" charset="0"/>
              </a:rPr>
              <a:t> una </a:t>
            </a:r>
            <a:r>
              <a:rPr lang="en-US" sz="6400" dirty="0" err="1">
                <a:cs typeface="Helvetica" panose="020B0604020202020204" pitchFamily="34" charset="0"/>
              </a:rPr>
              <a:t>capa</a:t>
            </a:r>
            <a:r>
              <a:rPr lang="en-US" sz="6400" dirty="0">
                <a:cs typeface="Helvetica" panose="020B0604020202020204" pitchFamily="34" charset="0"/>
              </a:rPr>
              <a:t> intermedia, la </a:t>
            </a:r>
            <a:r>
              <a:rPr lang="en-US" sz="6400" dirty="0" err="1">
                <a:cs typeface="Helvetica" panose="020B0604020202020204" pitchFamily="34" charset="0"/>
              </a:rPr>
              <a:t>ViewModel</a:t>
            </a:r>
            <a:r>
              <a:rPr lang="en-US" sz="6400" dirty="0">
                <a:cs typeface="Helvetica" panose="020B0604020202020204" pitchFamily="34" charset="0"/>
              </a:rPr>
              <a:t>.</a:t>
            </a:r>
          </a:p>
        </p:txBody>
      </p:sp>
      <p:pic>
        <p:nvPicPr>
          <p:cNvPr id="4" name="Immagine 44"/>
          <p:cNvPicPr>
            <a:picLocks noChangeAspect="1"/>
          </p:cNvPicPr>
          <p:nvPr/>
        </p:nvPicPr>
        <p:blipFill>
          <a:blip r:embed="rId2"/>
          <a:stretch>
            <a:fillRect/>
          </a:stretch>
        </p:blipFill>
        <p:spPr>
          <a:xfrm>
            <a:off x="2707030" y="10539615"/>
            <a:ext cx="4645252" cy="1618745"/>
          </a:xfrm>
          <a:prstGeom prst="rect">
            <a:avLst/>
          </a:prstGeom>
        </p:spPr>
      </p:pic>
      <p:sp>
        <p:nvSpPr>
          <p:cNvPr id="5" name="Rettangolo 4"/>
          <p:cNvSpPr/>
          <p:nvPr/>
        </p:nvSpPr>
        <p:spPr>
          <a:xfrm>
            <a:off x="2902873" y="11024864"/>
            <a:ext cx="4253563" cy="707886"/>
          </a:xfrm>
          <a:prstGeom prst="rect">
            <a:avLst/>
          </a:prstGeom>
        </p:spPr>
        <p:txBody>
          <a:bodyPr wrap="square">
            <a:spAutoFit/>
          </a:bodyPr>
          <a:lstStyle/>
          <a:p>
            <a:r>
              <a:rPr lang="it-IT" sz="4000" spc="-10" dirty="0">
                <a:solidFill>
                  <a:srgbClr val="FFFFFF"/>
                </a:solidFill>
                <a:latin typeface="Segoe UI Light"/>
                <a:cs typeface="Segoe UI Light"/>
              </a:rPr>
              <a:t>Propiedad pública</a:t>
            </a:r>
            <a:endParaRPr lang="it-IT" sz="4000" dirty="0"/>
          </a:p>
        </p:txBody>
      </p:sp>
      <p:sp>
        <p:nvSpPr>
          <p:cNvPr id="6" name="object 14"/>
          <p:cNvSpPr txBox="1"/>
          <p:nvPr/>
        </p:nvSpPr>
        <p:spPr>
          <a:xfrm>
            <a:off x="15390511" y="10501518"/>
            <a:ext cx="4639008" cy="1656842"/>
          </a:xfrm>
          <a:prstGeom prst="rect">
            <a:avLst/>
          </a:prstGeom>
          <a:solidFill>
            <a:srgbClr val="943735"/>
          </a:solidFill>
        </p:spPr>
        <p:txBody>
          <a:bodyPr vert="horz" wrap="square" lIns="0" tIns="335258" rIns="0" bIns="0" rtlCol="0">
            <a:spAutoFit/>
          </a:bodyPr>
          <a:lstStyle/>
          <a:p>
            <a:pPr marL="314944" defTabSz="1828709">
              <a:spcBef>
                <a:spcPts val="2640"/>
              </a:spcBef>
            </a:pPr>
            <a:r>
              <a:rPr sz="3200" spc="-10" dirty="0" err="1">
                <a:solidFill>
                  <a:srgbClr val="FFFFFF"/>
                </a:solidFill>
                <a:latin typeface="Segoe UI Light" panose="020B0502040204020203" pitchFamily="34" charset="0"/>
                <a:cs typeface="Segoe UI Light" panose="020B0502040204020203" pitchFamily="34" charset="0"/>
              </a:rPr>
              <a:t>BindableProperty</a:t>
            </a:r>
            <a:endParaRPr lang="es-ES" sz="3200" spc="-10" dirty="0">
              <a:solidFill>
                <a:srgbClr val="FFFFFF"/>
              </a:solidFill>
              <a:latin typeface="Segoe UI Light" panose="020B0502040204020203" pitchFamily="34" charset="0"/>
              <a:cs typeface="Segoe UI Light" panose="020B0502040204020203" pitchFamily="34" charset="0"/>
            </a:endParaRPr>
          </a:p>
          <a:p>
            <a:pPr marL="314944" defTabSz="1828709">
              <a:spcBef>
                <a:spcPts val="2640"/>
              </a:spcBef>
            </a:pPr>
            <a:endParaRPr sz="3200" dirty="0">
              <a:solidFill>
                <a:prstClr val="black"/>
              </a:solidFill>
              <a:latin typeface="Segoe UI Light" panose="020B0502040204020203" pitchFamily="34" charset="0"/>
              <a:cs typeface="Segoe UI Light" panose="020B0502040204020203" pitchFamily="34" charset="0"/>
            </a:endParaRPr>
          </a:p>
        </p:txBody>
      </p:sp>
      <p:sp>
        <p:nvSpPr>
          <p:cNvPr id="12" name="Rectángulo 11"/>
          <p:cNvSpPr/>
          <p:nvPr/>
        </p:nvSpPr>
        <p:spPr bwMode="auto">
          <a:xfrm>
            <a:off x="9253576" y="9077466"/>
            <a:ext cx="4235638" cy="41167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68" tIns="182868" rIns="68584" bIns="68584" rtlCol="0" anchor="b" anchorCtr="0"/>
          <a:lstStyle/>
          <a:p>
            <a:pPr algn="ctr" defTabSz="1864719"/>
            <a:endParaRPr lang="es-E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bject 15"/>
          <p:cNvSpPr/>
          <p:nvPr/>
        </p:nvSpPr>
        <p:spPr>
          <a:xfrm>
            <a:off x="13621400" y="10817150"/>
            <a:ext cx="1636923" cy="756871"/>
          </a:xfrm>
          <a:custGeom>
            <a:avLst/>
            <a:gdLst/>
            <a:ahLst/>
            <a:cxnLst/>
            <a:rect l="l" t="t" r="r" b="b"/>
            <a:pathLst>
              <a:path w="818514" h="378460">
                <a:moveTo>
                  <a:pt x="188976" y="0"/>
                </a:moveTo>
                <a:lnTo>
                  <a:pt x="0" y="188975"/>
                </a:lnTo>
                <a:lnTo>
                  <a:pt x="188976" y="377952"/>
                </a:lnTo>
                <a:lnTo>
                  <a:pt x="188976" y="283464"/>
                </a:lnTo>
                <a:lnTo>
                  <a:pt x="723900" y="283464"/>
                </a:lnTo>
                <a:lnTo>
                  <a:pt x="818388" y="188975"/>
                </a:lnTo>
                <a:lnTo>
                  <a:pt x="723900" y="94487"/>
                </a:lnTo>
                <a:lnTo>
                  <a:pt x="188976" y="94487"/>
                </a:lnTo>
                <a:lnTo>
                  <a:pt x="188976" y="0"/>
                </a:lnTo>
                <a:close/>
              </a:path>
              <a:path w="818514" h="378460">
                <a:moveTo>
                  <a:pt x="723900" y="283464"/>
                </a:moveTo>
                <a:lnTo>
                  <a:pt x="629412" y="283464"/>
                </a:lnTo>
                <a:lnTo>
                  <a:pt x="629412" y="377952"/>
                </a:lnTo>
                <a:lnTo>
                  <a:pt x="723900" y="283464"/>
                </a:lnTo>
                <a:close/>
              </a:path>
              <a:path w="818514" h="378460">
                <a:moveTo>
                  <a:pt x="629412" y="0"/>
                </a:moveTo>
                <a:lnTo>
                  <a:pt x="629412" y="94487"/>
                </a:lnTo>
                <a:lnTo>
                  <a:pt x="723900" y="94487"/>
                </a:lnTo>
                <a:lnTo>
                  <a:pt x="629412" y="0"/>
                </a:lnTo>
                <a:close/>
              </a:path>
            </a:pathLst>
          </a:custGeom>
          <a:solidFill>
            <a:schemeClr val="accent5"/>
          </a:solidFill>
        </p:spPr>
        <p:txBody>
          <a:bodyPr wrap="square" lIns="0" tIns="0" rIns="0" bIns="0" rtlCol="0"/>
          <a:lstStyle/>
          <a:p>
            <a:pPr defTabSz="1828709"/>
            <a:endParaRPr sz="7200">
              <a:solidFill>
                <a:prstClr val="black"/>
              </a:solidFill>
              <a:latin typeface="Calibri"/>
            </a:endParaRPr>
          </a:p>
        </p:txBody>
      </p:sp>
      <p:sp>
        <p:nvSpPr>
          <p:cNvPr id="15" name="object 15"/>
          <p:cNvSpPr/>
          <p:nvPr/>
        </p:nvSpPr>
        <p:spPr>
          <a:xfrm>
            <a:off x="7480054" y="10817150"/>
            <a:ext cx="1636923" cy="756871"/>
          </a:xfrm>
          <a:custGeom>
            <a:avLst/>
            <a:gdLst/>
            <a:ahLst/>
            <a:cxnLst/>
            <a:rect l="l" t="t" r="r" b="b"/>
            <a:pathLst>
              <a:path w="818514" h="378460">
                <a:moveTo>
                  <a:pt x="188976" y="0"/>
                </a:moveTo>
                <a:lnTo>
                  <a:pt x="0" y="188975"/>
                </a:lnTo>
                <a:lnTo>
                  <a:pt x="188976" y="377952"/>
                </a:lnTo>
                <a:lnTo>
                  <a:pt x="188976" y="283464"/>
                </a:lnTo>
                <a:lnTo>
                  <a:pt x="723900" y="283464"/>
                </a:lnTo>
                <a:lnTo>
                  <a:pt x="818388" y="188975"/>
                </a:lnTo>
                <a:lnTo>
                  <a:pt x="723900" y="94487"/>
                </a:lnTo>
                <a:lnTo>
                  <a:pt x="188976" y="94487"/>
                </a:lnTo>
                <a:lnTo>
                  <a:pt x="188976" y="0"/>
                </a:lnTo>
                <a:close/>
              </a:path>
              <a:path w="818514" h="378460">
                <a:moveTo>
                  <a:pt x="723900" y="283464"/>
                </a:moveTo>
                <a:lnTo>
                  <a:pt x="629412" y="283464"/>
                </a:lnTo>
                <a:lnTo>
                  <a:pt x="629412" y="377952"/>
                </a:lnTo>
                <a:lnTo>
                  <a:pt x="723900" y="283464"/>
                </a:lnTo>
                <a:close/>
              </a:path>
              <a:path w="818514" h="378460">
                <a:moveTo>
                  <a:pt x="629412" y="0"/>
                </a:moveTo>
                <a:lnTo>
                  <a:pt x="629412" y="94487"/>
                </a:lnTo>
                <a:lnTo>
                  <a:pt x="723900" y="94487"/>
                </a:lnTo>
                <a:lnTo>
                  <a:pt x="629412" y="0"/>
                </a:lnTo>
                <a:close/>
              </a:path>
            </a:pathLst>
          </a:custGeom>
          <a:solidFill>
            <a:schemeClr val="accent5"/>
          </a:solidFill>
        </p:spPr>
        <p:txBody>
          <a:bodyPr wrap="square" lIns="0" tIns="0" rIns="0" bIns="0" rtlCol="0"/>
          <a:lstStyle/>
          <a:p>
            <a:pPr defTabSz="1828709"/>
            <a:endParaRPr sz="7200">
              <a:solidFill>
                <a:prstClr val="black"/>
              </a:solidFill>
              <a:latin typeface="Calibri"/>
            </a:endParaRPr>
          </a:p>
        </p:txBody>
      </p:sp>
      <p:sp>
        <p:nvSpPr>
          <p:cNvPr id="17" name="object 8"/>
          <p:cNvSpPr txBox="1"/>
          <p:nvPr/>
        </p:nvSpPr>
        <p:spPr>
          <a:xfrm>
            <a:off x="2902873" y="11948045"/>
            <a:ext cx="3257669" cy="1107996"/>
          </a:xfrm>
          <a:prstGeom prst="rect">
            <a:avLst/>
          </a:prstGeom>
        </p:spPr>
        <p:txBody>
          <a:bodyPr vert="horz" wrap="square" lIns="0" tIns="0" rIns="0" bIns="0" rtlCol="0">
            <a:spAutoFit/>
          </a:bodyPr>
          <a:lstStyle/>
          <a:p>
            <a:pPr marL="25399" defTabSz="1828709"/>
            <a:r>
              <a:rPr sz="7200" spc="30" dirty="0">
                <a:solidFill>
                  <a:prstClr val="black"/>
                </a:solidFill>
                <a:latin typeface="Segoe UI Light"/>
                <a:cs typeface="Segoe UI Light"/>
              </a:rPr>
              <a:t>S</a:t>
            </a:r>
            <a:r>
              <a:rPr sz="7200" spc="10" dirty="0">
                <a:solidFill>
                  <a:prstClr val="black"/>
                </a:solidFill>
                <a:latin typeface="Segoe UI Light"/>
                <a:cs typeface="Segoe UI Light"/>
              </a:rPr>
              <a:t>ou</a:t>
            </a:r>
            <a:r>
              <a:rPr sz="7200" spc="-70" dirty="0">
                <a:solidFill>
                  <a:prstClr val="black"/>
                </a:solidFill>
                <a:latin typeface="Segoe UI Light"/>
                <a:cs typeface="Segoe UI Light"/>
              </a:rPr>
              <a:t>r</a:t>
            </a:r>
            <a:r>
              <a:rPr sz="7200" dirty="0">
                <a:solidFill>
                  <a:prstClr val="black"/>
                </a:solidFill>
                <a:latin typeface="Segoe UI Light"/>
                <a:cs typeface="Segoe UI Light"/>
              </a:rPr>
              <a:t>ce</a:t>
            </a:r>
          </a:p>
        </p:txBody>
      </p:sp>
      <p:sp>
        <p:nvSpPr>
          <p:cNvPr id="18" name="object 8"/>
          <p:cNvSpPr txBox="1"/>
          <p:nvPr/>
        </p:nvSpPr>
        <p:spPr>
          <a:xfrm>
            <a:off x="16125617" y="9355689"/>
            <a:ext cx="2718195" cy="1107996"/>
          </a:xfrm>
          <a:prstGeom prst="rect">
            <a:avLst/>
          </a:prstGeom>
        </p:spPr>
        <p:txBody>
          <a:bodyPr vert="horz" wrap="square" lIns="0" tIns="0" rIns="0" bIns="0" rtlCol="0">
            <a:spAutoFit/>
          </a:bodyPr>
          <a:lstStyle/>
          <a:p>
            <a:pPr marL="25399" defTabSz="1828709"/>
            <a:r>
              <a:rPr lang="es-ES" sz="7200" spc="30" dirty="0">
                <a:solidFill>
                  <a:prstClr val="black"/>
                </a:solidFill>
                <a:latin typeface="Segoe UI Light"/>
                <a:cs typeface="Segoe UI Light"/>
              </a:rPr>
              <a:t>Target</a:t>
            </a:r>
            <a:endParaRPr sz="7200" dirty="0">
              <a:solidFill>
                <a:prstClr val="black"/>
              </a:solidFill>
              <a:latin typeface="Segoe UI Light"/>
              <a:cs typeface="Segoe UI Light"/>
            </a:endParaRPr>
          </a:p>
        </p:txBody>
      </p:sp>
      <p:sp>
        <p:nvSpPr>
          <p:cNvPr id="19" name="object 17"/>
          <p:cNvSpPr txBox="1"/>
          <p:nvPr/>
        </p:nvSpPr>
        <p:spPr>
          <a:xfrm>
            <a:off x="9253576" y="9461698"/>
            <a:ext cx="4235638" cy="738664"/>
          </a:xfrm>
          <a:prstGeom prst="rect">
            <a:avLst/>
          </a:prstGeom>
        </p:spPr>
        <p:txBody>
          <a:bodyPr vert="horz" wrap="square" lIns="0" tIns="0" rIns="0" bIns="0" rtlCol="0">
            <a:spAutoFit/>
          </a:bodyPr>
          <a:lstStyle/>
          <a:p>
            <a:pPr marL="25399" algn="ctr" defTabSz="1828709"/>
            <a:r>
              <a:rPr sz="4800" spc="-20" dirty="0">
                <a:solidFill>
                  <a:srgbClr val="FFFFFF"/>
                </a:solidFill>
                <a:latin typeface="Consolas"/>
                <a:cs typeface="Consolas"/>
              </a:rPr>
              <a:t>Bind</a:t>
            </a:r>
            <a:r>
              <a:rPr sz="4800" dirty="0">
                <a:solidFill>
                  <a:srgbClr val="FFFFFF"/>
                </a:solidFill>
                <a:latin typeface="Consolas"/>
                <a:cs typeface="Consolas"/>
              </a:rPr>
              <a:t>ing</a:t>
            </a:r>
            <a:endParaRPr sz="7200" dirty="0">
              <a:solidFill>
                <a:prstClr val="black"/>
              </a:solidFill>
              <a:latin typeface="Consolas"/>
              <a:cs typeface="Consolas"/>
            </a:endParaRPr>
          </a:p>
        </p:txBody>
      </p:sp>
      <p:sp>
        <p:nvSpPr>
          <p:cNvPr id="20" name="object 23"/>
          <p:cNvSpPr txBox="1"/>
          <p:nvPr/>
        </p:nvSpPr>
        <p:spPr>
          <a:xfrm>
            <a:off x="10668728" y="10509074"/>
            <a:ext cx="1334683" cy="430887"/>
          </a:xfrm>
          <a:prstGeom prst="rect">
            <a:avLst/>
          </a:prstGeom>
        </p:spPr>
        <p:txBody>
          <a:bodyPr vert="horz" wrap="square" lIns="0" tIns="0" rIns="0" bIns="0" rtlCol="0">
            <a:spAutoFit/>
          </a:bodyPr>
          <a:lstStyle/>
          <a:p>
            <a:pPr marL="25399"/>
            <a:r>
              <a:rPr sz="2800" spc="-30" dirty="0">
                <a:solidFill>
                  <a:schemeClr val="bg1"/>
                </a:solidFill>
                <a:latin typeface="Segoe UI Light"/>
                <a:cs typeface="Segoe UI Light"/>
              </a:rPr>
              <a:t>OneWay</a:t>
            </a:r>
            <a:endParaRPr sz="2800" dirty="0">
              <a:solidFill>
                <a:schemeClr val="bg1"/>
              </a:solidFill>
              <a:latin typeface="Segoe UI Light"/>
              <a:cs typeface="Segoe UI Light"/>
            </a:endParaRPr>
          </a:p>
        </p:txBody>
      </p:sp>
      <p:sp>
        <p:nvSpPr>
          <p:cNvPr id="21" name="object 16"/>
          <p:cNvSpPr txBox="1"/>
          <p:nvPr/>
        </p:nvSpPr>
        <p:spPr>
          <a:xfrm>
            <a:off x="10668727" y="11050973"/>
            <a:ext cx="1285156" cy="430887"/>
          </a:xfrm>
          <a:prstGeom prst="rect">
            <a:avLst/>
          </a:prstGeom>
        </p:spPr>
        <p:txBody>
          <a:bodyPr vert="horz" wrap="square" lIns="0" tIns="0" rIns="0" bIns="0" rtlCol="0">
            <a:spAutoFit/>
          </a:bodyPr>
          <a:lstStyle/>
          <a:p>
            <a:pPr marL="25399"/>
            <a:r>
              <a:rPr sz="2800" spc="-70" dirty="0">
                <a:solidFill>
                  <a:schemeClr val="bg1"/>
                </a:solidFill>
                <a:latin typeface="Segoe UI Light"/>
                <a:cs typeface="Segoe UI Light"/>
              </a:rPr>
              <a:t>TwoWay</a:t>
            </a:r>
            <a:endParaRPr sz="2800" dirty="0">
              <a:solidFill>
                <a:schemeClr val="bg1"/>
              </a:solidFill>
              <a:latin typeface="Segoe UI Light"/>
              <a:cs typeface="Segoe UI Light"/>
            </a:endParaRPr>
          </a:p>
        </p:txBody>
      </p:sp>
      <p:sp>
        <p:nvSpPr>
          <p:cNvPr id="22" name="object 19"/>
          <p:cNvSpPr txBox="1"/>
          <p:nvPr/>
        </p:nvSpPr>
        <p:spPr>
          <a:xfrm>
            <a:off x="10032900" y="11554734"/>
            <a:ext cx="2676986" cy="430887"/>
          </a:xfrm>
          <a:prstGeom prst="rect">
            <a:avLst/>
          </a:prstGeom>
        </p:spPr>
        <p:txBody>
          <a:bodyPr vert="horz" wrap="square" lIns="0" tIns="0" rIns="0" bIns="0" rtlCol="0">
            <a:spAutoFit/>
          </a:bodyPr>
          <a:lstStyle/>
          <a:p>
            <a:pPr marL="25399"/>
            <a:r>
              <a:rPr sz="2800" spc="-50" dirty="0">
                <a:solidFill>
                  <a:schemeClr val="bg1"/>
                </a:solidFill>
                <a:latin typeface="Segoe UI Light"/>
                <a:cs typeface="Segoe UI Light"/>
              </a:rPr>
              <a:t>OneWayToSource</a:t>
            </a:r>
            <a:endParaRPr sz="2800" dirty="0">
              <a:solidFill>
                <a:schemeClr val="bg1"/>
              </a:solidFill>
              <a:latin typeface="Segoe UI Light"/>
              <a:cs typeface="Segoe UI Light"/>
            </a:endParaRPr>
          </a:p>
        </p:txBody>
      </p:sp>
    </p:spTree>
    <p:extLst>
      <p:ext uri="{BB962C8B-B14F-4D97-AF65-F5344CB8AC3E}">
        <p14:creationId xmlns:p14="http://schemas.microsoft.com/office/powerpoint/2010/main" val="415701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a:latin typeface="Calibri (Cuerpo)"/>
              </a:rPr>
              <a:t>Bindings, el </a:t>
            </a:r>
            <a:r>
              <a:rPr lang="en-US" sz="7200" b="1" dirty="0" err="1">
                <a:latin typeface="Calibri (Cuerpo)"/>
              </a:rPr>
              <a:t>funcionamiento</a:t>
            </a:r>
            <a:endParaRPr lang="en-US" sz="7200" b="1" dirty="0">
              <a:latin typeface="Calibri (Cuerpo)"/>
            </a:endParaRPr>
          </a:p>
        </p:txBody>
      </p:sp>
      <p:sp>
        <p:nvSpPr>
          <p:cNvPr id="4" name="Rettangolo 104"/>
          <p:cNvSpPr/>
          <p:nvPr/>
        </p:nvSpPr>
        <p:spPr>
          <a:xfrm>
            <a:off x="1867224" y="3103442"/>
            <a:ext cx="21207930" cy="4401205"/>
          </a:xfrm>
          <a:prstGeom prst="rect">
            <a:avLst/>
          </a:prstGeom>
        </p:spPr>
        <p:txBody>
          <a:bodyPr wrap="square">
            <a:spAutoFit/>
          </a:bodyPr>
          <a:lstStyle/>
          <a:p>
            <a:r>
              <a:rPr lang="en-US" sz="2800" dirty="0">
                <a:solidFill>
                  <a:srgbClr val="0000FF"/>
                </a:solidFill>
                <a:latin typeface="Consolas" panose="020B0609020204030204" pitchFamily="49" charset="0"/>
              </a:rPr>
              <a:t>public</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abstract</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class</a:t>
            </a:r>
            <a:r>
              <a:rPr lang="en-US" sz="2800" dirty="0">
                <a:solidFill>
                  <a:srgbClr val="000000"/>
                </a:solidFill>
                <a:latin typeface="Consolas" panose="020B0609020204030204" pitchFamily="49" charset="0"/>
              </a:rPr>
              <a:t> </a:t>
            </a:r>
            <a:r>
              <a:rPr lang="en-US" sz="2800" dirty="0">
                <a:solidFill>
                  <a:srgbClr val="2B91AF"/>
                </a:solidFill>
                <a:latin typeface="Consolas" panose="020B0609020204030204" pitchFamily="49" charset="0"/>
              </a:rPr>
              <a:t>BindableObject</a:t>
            </a:r>
            <a:r>
              <a:rPr lang="en-US" sz="2800" dirty="0">
                <a:solidFill>
                  <a:srgbClr val="000000"/>
                </a:solidFill>
                <a:latin typeface="Consolas" panose="020B0609020204030204" pitchFamily="49" charset="0"/>
              </a:rPr>
              <a:t> : </a:t>
            </a:r>
            <a:r>
              <a:rPr lang="en-US" sz="2800" dirty="0">
                <a:solidFill>
                  <a:srgbClr val="2B91AF"/>
                </a:solidFill>
                <a:latin typeface="Consolas" panose="020B0609020204030204" pitchFamily="49" charset="0"/>
              </a:rPr>
              <a:t>INotifyPropertyChanged</a:t>
            </a:r>
            <a:r>
              <a:rPr lang="en-US" sz="2800" dirty="0">
                <a:solidFill>
                  <a:srgbClr val="000000"/>
                </a:solidFill>
                <a:latin typeface="Consolas" panose="020B0609020204030204" pitchFamily="49" charset="0"/>
              </a:rPr>
              <a:t> </a:t>
            </a:r>
            <a:r>
              <a:rPr lang="it-IT" sz="2800" dirty="0">
                <a:solidFill>
                  <a:srgbClr val="000000"/>
                </a:solidFill>
                <a:latin typeface="Consolas" panose="020B0609020204030204" pitchFamily="49" charset="0"/>
              </a:rPr>
              <a:t>{</a:t>
            </a:r>
          </a:p>
          <a:p>
            <a:r>
              <a:rPr lang="it-IT" sz="2800" dirty="0">
                <a:solidFill>
                  <a:srgbClr val="000000"/>
                </a:solidFill>
                <a:latin typeface="Consolas" panose="020B0609020204030204" pitchFamily="49" charset="0"/>
              </a:rPr>
              <a:t>    </a:t>
            </a:r>
            <a:r>
              <a:rPr lang="it-IT" sz="2800" dirty="0">
                <a:solidFill>
                  <a:srgbClr val="0000FF"/>
                </a:solidFill>
                <a:latin typeface="Consolas" panose="020B0609020204030204" pitchFamily="49" charset="0"/>
              </a:rPr>
              <a:t>public</a:t>
            </a:r>
            <a:r>
              <a:rPr lang="it-IT" sz="2800" dirty="0">
                <a:solidFill>
                  <a:srgbClr val="000000"/>
                </a:solidFill>
                <a:latin typeface="Consolas" panose="020B0609020204030204" pitchFamily="49" charset="0"/>
              </a:rPr>
              <a:t> </a:t>
            </a:r>
            <a:r>
              <a:rPr lang="it-IT" sz="2800" dirty="0">
                <a:solidFill>
                  <a:srgbClr val="0000FF"/>
                </a:solidFill>
                <a:latin typeface="Consolas" panose="020B0609020204030204" pitchFamily="49" charset="0"/>
              </a:rPr>
              <a:t>event</a:t>
            </a:r>
            <a:r>
              <a:rPr lang="it-IT" sz="2800" dirty="0">
                <a:solidFill>
                  <a:srgbClr val="000000"/>
                </a:solidFill>
                <a:latin typeface="Consolas" panose="020B0609020204030204" pitchFamily="49" charset="0"/>
              </a:rPr>
              <a:t> </a:t>
            </a:r>
            <a:r>
              <a:rPr lang="it-IT" sz="2800" dirty="0">
                <a:solidFill>
                  <a:srgbClr val="2B91AF"/>
                </a:solidFill>
                <a:latin typeface="Consolas" panose="020B0609020204030204" pitchFamily="49" charset="0"/>
              </a:rPr>
              <a:t>PropertyChangedEventHandler</a:t>
            </a:r>
            <a:r>
              <a:rPr lang="it-IT" sz="2800" dirty="0">
                <a:solidFill>
                  <a:srgbClr val="000000"/>
                </a:solidFill>
                <a:latin typeface="Consolas" panose="020B0609020204030204" pitchFamily="49" charset="0"/>
              </a:rPr>
              <a:t> PropertyChanged;</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protected</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virtual</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void</a:t>
            </a:r>
            <a:r>
              <a:rPr lang="en-US" sz="2800" dirty="0">
                <a:solidFill>
                  <a:srgbClr val="000000"/>
                </a:solidFill>
                <a:latin typeface="Consolas" panose="020B0609020204030204" pitchFamily="49" charset="0"/>
              </a:rPr>
              <a:t> OnPropertyChanged([</a:t>
            </a:r>
            <a:r>
              <a:rPr lang="en-US" sz="2800" dirty="0">
                <a:solidFill>
                  <a:srgbClr val="2B91AF"/>
                </a:solidFill>
                <a:latin typeface="Consolas" panose="020B0609020204030204" pitchFamily="49" charset="0"/>
              </a:rPr>
              <a:t>CallerMemberName</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string</a:t>
            </a:r>
            <a:r>
              <a:rPr lang="en-US" sz="2800" dirty="0">
                <a:solidFill>
                  <a:srgbClr val="000000"/>
                </a:solidFill>
                <a:latin typeface="Consolas" panose="020B0609020204030204" pitchFamily="49" charset="0"/>
              </a:rPr>
              <a:t> propertyName = </a:t>
            </a:r>
            <a:r>
              <a:rPr lang="en-US" sz="2800" dirty="0">
                <a:solidFill>
                  <a:srgbClr val="0000FF"/>
                </a:solidFill>
                <a:latin typeface="Consolas" panose="020B0609020204030204" pitchFamily="49" charset="0"/>
              </a:rPr>
              <a:t>null</a:t>
            </a:r>
            <a:r>
              <a:rPr lang="en-US" sz="2800" dirty="0">
                <a:solidFill>
                  <a:srgbClr val="000000"/>
                </a:solidFill>
                <a:latin typeface="Consolas" panose="020B0609020204030204" pitchFamily="49" charset="0"/>
              </a:rPr>
              <a:t>)</a:t>
            </a:r>
          </a:p>
          <a:p>
            <a:r>
              <a:rPr lang="it-IT" sz="2800" dirty="0">
                <a:solidFill>
                  <a:srgbClr val="000000"/>
                </a:solidFill>
                <a:latin typeface="Consolas" panose="020B0609020204030204" pitchFamily="49" charset="0"/>
              </a:rPr>
              <a:t>    {</a:t>
            </a:r>
          </a:p>
          <a:p>
            <a:r>
              <a:rPr lang="it-IT" sz="2800" dirty="0">
                <a:solidFill>
                  <a:srgbClr val="000000"/>
                </a:solidFill>
                <a:latin typeface="Consolas" panose="020B0609020204030204" pitchFamily="49" charset="0"/>
              </a:rPr>
              <a:t>        </a:t>
            </a:r>
            <a:r>
              <a:rPr lang="it-IT" sz="2800" dirty="0">
                <a:solidFill>
                  <a:srgbClr val="2B91AF"/>
                </a:solidFill>
                <a:latin typeface="Consolas" panose="020B0609020204030204" pitchFamily="49" charset="0"/>
              </a:rPr>
              <a:t>PropertyChangedEventHandler</a:t>
            </a:r>
            <a:r>
              <a:rPr lang="it-IT" sz="2800" dirty="0">
                <a:solidFill>
                  <a:srgbClr val="000000"/>
                </a:solidFill>
                <a:latin typeface="Consolas" panose="020B0609020204030204" pitchFamily="49" charset="0"/>
              </a:rPr>
              <a:t> handler = PropertyChanged;</a:t>
            </a:r>
          </a:p>
          <a:p>
            <a:r>
              <a:rPr lang="it-IT" sz="2800" dirty="0">
                <a:solidFill>
                  <a:srgbClr val="000000"/>
                </a:solidFill>
                <a:latin typeface="Consolas" panose="020B0609020204030204" pitchFamily="49" charset="0"/>
              </a:rPr>
              <a:t>        </a:t>
            </a:r>
            <a:r>
              <a:rPr lang="it-IT" sz="2800" dirty="0">
                <a:solidFill>
                  <a:srgbClr val="0000FF"/>
                </a:solidFill>
                <a:latin typeface="Consolas" panose="020B0609020204030204" pitchFamily="49" charset="0"/>
              </a:rPr>
              <a:t>if</a:t>
            </a:r>
            <a:r>
              <a:rPr lang="it-IT" sz="2800" dirty="0">
                <a:solidFill>
                  <a:srgbClr val="000000"/>
                </a:solidFill>
                <a:latin typeface="Consolas" panose="020B0609020204030204" pitchFamily="49" charset="0"/>
              </a:rPr>
              <a:t> (handler != </a:t>
            </a:r>
            <a:r>
              <a:rPr lang="it-IT" sz="2800" dirty="0">
                <a:solidFill>
                  <a:srgbClr val="0000FF"/>
                </a:solidFill>
                <a:latin typeface="Consolas" panose="020B0609020204030204" pitchFamily="49" charset="0"/>
              </a:rPr>
              <a:t>null</a:t>
            </a:r>
            <a:r>
              <a:rPr lang="it-IT" sz="2800" dirty="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handler(</a:t>
            </a:r>
            <a:r>
              <a:rPr lang="en-US" sz="2800" dirty="0">
                <a:solidFill>
                  <a:srgbClr val="0000FF"/>
                </a:solidFill>
                <a:latin typeface="Consolas" panose="020B0609020204030204" pitchFamily="49" charset="0"/>
              </a:rPr>
              <a:t>this</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new</a:t>
            </a:r>
            <a:r>
              <a:rPr lang="en-US" sz="2800" dirty="0">
                <a:solidFill>
                  <a:srgbClr val="000000"/>
                </a:solidFill>
                <a:latin typeface="Consolas" panose="020B0609020204030204" pitchFamily="49" charset="0"/>
              </a:rPr>
              <a:t> </a:t>
            </a:r>
            <a:r>
              <a:rPr lang="en-US" sz="2800" dirty="0">
                <a:solidFill>
                  <a:srgbClr val="2B91AF"/>
                </a:solidFill>
                <a:latin typeface="Consolas" panose="020B0609020204030204" pitchFamily="49" charset="0"/>
              </a:rPr>
              <a:t>PropertyChangedEventArgs</a:t>
            </a:r>
            <a:r>
              <a:rPr lang="en-US" sz="2800" dirty="0">
                <a:solidFill>
                  <a:srgbClr val="000000"/>
                </a:solidFill>
                <a:latin typeface="Consolas" panose="020B0609020204030204" pitchFamily="49" charset="0"/>
              </a:rPr>
              <a:t>(propertyName));</a:t>
            </a:r>
          </a:p>
          <a:p>
            <a:r>
              <a:rPr lang="it-IT" sz="2800" dirty="0">
                <a:solidFill>
                  <a:srgbClr val="000000"/>
                </a:solidFill>
                <a:latin typeface="Consolas" panose="020B0609020204030204" pitchFamily="49" charset="0"/>
              </a:rPr>
              <a:t>    }</a:t>
            </a:r>
          </a:p>
          <a:p>
            <a:r>
              <a:rPr lang="it-IT" sz="2800" dirty="0">
                <a:solidFill>
                  <a:srgbClr val="000000"/>
                </a:solidFill>
                <a:latin typeface="Consolas" panose="020B0609020204030204" pitchFamily="49" charset="0"/>
              </a:rPr>
              <a:t>    </a:t>
            </a:r>
            <a:r>
              <a:rPr lang="it-IT" sz="2800" dirty="0">
                <a:solidFill>
                  <a:srgbClr val="008000"/>
                </a:solidFill>
                <a:latin typeface="Consolas" panose="020B0609020204030204" pitchFamily="49" charset="0"/>
              </a:rPr>
              <a:t>//...</a:t>
            </a:r>
            <a:endParaRPr lang="it-IT" sz="2800" dirty="0">
              <a:solidFill>
                <a:srgbClr val="000000"/>
              </a:solidFill>
              <a:latin typeface="Consolas" panose="020B0609020204030204" pitchFamily="49" charset="0"/>
            </a:endParaRPr>
          </a:p>
          <a:p>
            <a:r>
              <a:rPr lang="it-IT" sz="2800" dirty="0">
                <a:solidFill>
                  <a:srgbClr val="000000"/>
                </a:solidFill>
                <a:latin typeface="Consolas" panose="020B0609020204030204" pitchFamily="49" charset="0"/>
              </a:rPr>
              <a:t>}</a:t>
            </a:r>
            <a:endParaRPr lang="it-IT" sz="2800" dirty="0"/>
          </a:p>
        </p:txBody>
      </p:sp>
      <p:sp>
        <p:nvSpPr>
          <p:cNvPr id="5" name="object 5"/>
          <p:cNvSpPr/>
          <p:nvPr/>
        </p:nvSpPr>
        <p:spPr>
          <a:xfrm>
            <a:off x="1793502" y="2984539"/>
            <a:ext cx="21583988" cy="4667678"/>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sp>
        <p:nvSpPr>
          <p:cNvPr id="6" name="Rectángulo 5"/>
          <p:cNvSpPr/>
          <p:nvPr/>
        </p:nvSpPr>
        <p:spPr>
          <a:xfrm>
            <a:off x="1676291" y="8516698"/>
            <a:ext cx="22706122" cy="1053430"/>
          </a:xfrm>
          <a:prstGeom prst="rect">
            <a:avLst/>
          </a:prstGeom>
        </p:spPr>
        <p:txBody>
          <a:bodyPr wrap="square">
            <a:spAutoFit/>
          </a:bodyPr>
          <a:lstStyle/>
          <a:p>
            <a:pPr marL="34538" marR="200330">
              <a:lnSpc>
                <a:spcPts val="8000"/>
              </a:lnSpc>
              <a:tabLst>
                <a:tab pos="967112" algn="l"/>
              </a:tabLst>
            </a:pPr>
            <a:r>
              <a:rPr lang="en-US" sz="6000" i="1" dirty="0">
                <a:latin typeface="Segoe UI Light"/>
                <a:cs typeface="Segoe UI Light"/>
              </a:rPr>
              <a:t>“</a:t>
            </a:r>
            <a:r>
              <a:rPr lang="en-US" sz="6600" i="1" dirty="0">
                <a:latin typeface="Segoe UI Light"/>
                <a:cs typeface="Segoe UI Light"/>
              </a:rPr>
              <a:t>No enlaces </a:t>
            </a:r>
            <a:r>
              <a:rPr lang="en-US" sz="6600" i="1" dirty="0" err="1">
                <a:latin typeface="Segoe UI Light"/>
                <a:cs typeface="Segoe UI Light"/>
              </a:rPr>
              <a:t>cosas</a:t>
            </a:r>
            <a:r>
              <a:rPr lang="en-US" sz="6600" i="1" dirty="0">
                <a:latin typeface="Segoe UI Light"/>
                <a:cs typeface="Segoe UI Light"/>
              </a:rPr>
              <a:t> que se </a:t>
            </a:r>
            <a:r>
              <a:rPr lang="en-US" sz="6600" i="1" dirty="0" err="1">
                <a:latin typeface="Segoe UI Light"/>
                <a:cs typeface="Segoe UI Light"/>
              </a:rPr>
              <a:t>pueden</a:t>
            </a:r>
            <a:r>
              <a:rPr lang="en-US" sz="6600" i="1" dirty="0">
                <a:latin typeface="Segoe UI Light"/>
                <a:cs typeface="Segoe UI Light"/>
              </a:rPr>
              <a:t> </a:t>
            </a:r>
            <a:r>
              <a:rPr lang="en-US" sz="6600" i="1" dirty="0" err="1">
                <a:latin typeface="Segoe UI Light"/>
                <a:cs typeface="Segoe UI Light"/>
              </a:rPr>
              <a:t>establecer</a:t>
            </a:r>
            <a:r>
              <a:rPr lang="en-US" sz="6600" i="1" dirty="0">
                <a:latin typeface="Segoe UI Light"/>
                <a:cs typeface="Segoe UI Light"/>
              </a:rPr>
              <a:t> de forma </a:t>
            </a:r>
            <a:r>
              <a:rPr lang="en-US" sz="6600" i="1" dirty="0" err="1">
                <a:latin typeface="Segoe UI Light"/>
                <a:cs typeface="Segoe UI Light"/>
              </a:rPr>
              <a:t>estática</a:t>
            </a:r>
            <a:r>
              <a:rPr lang="en-US" sz="6000" i="1" dirty="0">
                <a:latin typeface="Segoe UI Light"/>
                <a:cs typeface="Segoe UI Light"/>
              </a:rPr>
              <a:t>”</a:t>
            </a:r>
            <a:endParaRPr lang="it-IT" sz="6600" i="1" dirty="0">
              <a:latin typeface="Segoe UI Light"/>
              <a:cs typeface="Segoe UI Light"/>
            </a:endParaRPr>
          </a:p>
        </p:txBody>
      </p:sp>
      <p:sp>
        <p:nvSpPr>
          <p:cNvPr id="7" name="Rettangolo 2"/>
          <p:cNvSpPr/>
          <p:nvPr/>
        </p:nvSpPr>
        <p:spPr>
          <a:xfrm>
            <a:off x="16195102" y="9696890"/>
            <a:ext cx="7653505" cy="929485"/>
          </a:xfrm>
          <a:prstGeom prst="rect">
            <a:avLst/>
          </a:prstGeom>
        </p:spPr>
        <p:txBody>
          <a:bodyPr wrap="none">
            <a:spAutoFit/>
          </a:bodyPr>
          <a:lstStyle/>
          <a:p>
            <a:r>
              <a:rPr lang="en-US" sz="5440" dirty="0">
                <a:solidFill>
                  <a:srgbClr val="505050"/>
                </a:solidFill>
                <a:latin typeface="Segoe UI Light"/>
                <a:cs typeface="Segoe UI Light"/>
              </a:rPr>
              <a:t>Jason Smith - Evolve 2016</a:t>
            </a:r>
            <a:endParaRPr lang="it-IT" sz="7200" dirty="0"/>
          </a:p>
        </p:txBody>
      </p:sp>
    </p:spTree>
    <p:extLst>
      <p:ext uri="{BB962C8B-B14F-4D97-AF65-F5344CB8AC3E}">
        <p14:creationId xmlns:p14="http://schemas.microsoft.com/office/powerpoint/2010/main" val="426392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1820100"/>
            <a:ext cx="18565384" cy="2651126"/>
          </a:xfrm>
        </p:spPr>
        <p:txBody>
          <a:bodyPr/>
          <a:lstStyle/>
          <a:p>
            <a:r>
              <a:rPr lang="es-ES" dirty="0" err="1"/>
              <a:t>Bindings</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17468414" y="4158478"/>
            <a:ext cx="5857750" cy="8472398"/>
          </a:xfrm>
        </p:spPr>
        <p:txBody>
          <a:bodyPr>
            <a:normAutofit fontScale="92500" lnSpcReduction="10000"/>
          </a:bodyPr>
          <a:lstStyle/>
          <a:p>
            <a:pPr marL="17271" marR="6908">
              <a:lnSpc>
                <a:spcPts val="2300"/>
              </a:lnSpc>
            </a:pPr>
            <a:r>
              <a:rPr lang="en-US" sz="4000" spc="-14" dirty="0" err="1">
                <a:cs typeface="Segoe UI Light"/>
              </a:rPr>
              <a:t>Detalles</a:t>
            </a:r>
            <a:r>
              <a:rPr lang="en-US" sz="4000" spc="-14" dirty="0">
                <a:cs typeface="Segoe UI Light"/>
              </a:rPr>
              <a:t>:</a:t>
            </a:r>
          </a:p>
          <a:p>
            <a:pPr marL="588771" marR="6908" indent="-571500">
              <a:lnSpc>
                <a:spcPct val="120000"/>
              </a:lnSpc>
              <a:buFont typeface="Arial" panose="020B0604020202020204" pitchFamily="34" charset="0"/>
              <a:buChar char="•"/>
            </a:pPr>
            <a:r>
              <a:rPr lang="en-US" sz="4000" spc="-14" dirty="0">
                <a:cs typeface="Segoe UI Light"/>
              </a:rPr>
              <a:t>El </a:t>
            </a:r>
            <a:r>
              <a:rPr lang="en-US" sz="4000" spc="-14" dirty="0" err="1">
                <a:cs typeface="Segoe UI Light"/>
              </a:rPr>
              <a:t>sistema</a:t>
            </a:r>
            <a:r>
              <a:rPr lang="en-US" sz="4000" spc="-14" dirty="0">
                <a:cs typeface="Segoe UI Light"/>
              </a:rPr>
              <a:t> de Bindings es </a:t>
            </a:r>
            <a:r>
              <a:rPr lang="en-US" sz="4000" spc="-14" dirty="0" err="1">
                <a:cs typeface="Segoe UI Light"/>
              </a:rPr>
              <a:t>rápido</a:t>
            </a:r>
            <a:r>
              <a:rPr lang="en-US" sz="4000" spc="-14" dirty="0">
                <a:cs typeface="Segoe UI Light"/>
              </a:rPr>
              <a:t>, </a:t>
            </a:r>
            <a:r>
              <a:rPr lang="en-US" sz="4000" spc="-14" dirty="0" err="1">
                <a:cs typeface="Segoe UI Light"/>
              </a:rPr>
              <a:t>pero</a:t>
            </a:r>
            <a:r>
              <a:rPr lang="en-US" sz="4000" spc="-14" dirty="0">
                <a:cs typeface="Segoe UI Light"/>
              </a:rPr>
              <a:t> </a:t>
            </a:r>
            <a:r>
              <a:rPr lang="en-US" sz="4000" spc="-14" dirty="0" err="1">
                <a:cs typeface="Segoe UI Light"/>
              </a:rPr>
              <a:t>tiene</a:t>
            </a:r>
            <a:r>
              <a:rPr lang="en-US" sz="4000" spc="-14" dirty="0">
                <a:cs typeface="Segoe UI Light"/>
              </a:rPr>
              <a:t> un </a:t>
            </a:r>
            <a:r>
              <a:rPr lang="en-US" sz="4000" spc="-14" dirty="0" err="1">
                <a:cs typeface="Segoe UI Light"/>
              </a:rPr>
              <a:t>costo</a:t>
            </a:r>
            <a:r>
              <a:rPr lang="en-US" sz="4000" spc="-14" dirty="0">
                <a:cs typeface="Segoe UI Light"/>
              </a:rPr>
              <a:t> </a:t>
            </a:r>
            <a:r>
              <a:rPr lang="en-US" sz="4000" spc="-14" dirty="0" err="1">
                <a:cs typeface="Segoe UI Light"/>
              </a:rPr>
              <a:t>en</a:t>
            </a:r>
            <a:r>
              <a:rPr lang="en-US" sz="4000" spc="-14" dirty="0">
                <a:cs typeface="Segoe UI Light"/>
              </a:rPr>
              <a:t> el </a:t>
            </a:r>
            <a:r>
              <a:rPr lang="en-US" sz="4000" spc="-14" dirty="0" err="1">
                <a:cs typeface="Segoe UI Light"/>
              </a:rPr>
              <a:t>rendimiento</a:t>
            </a:r>
            <a:r>
              <a:rPr lang="en-US" sz="4000" spc="-14" dirty="0">
                <a:cs typeface="Segoe UI Light"/>
              </a:rPr>
              <a:t>.</a:t>
            </a:r>
          </a:p>
          <a:p>
            <a:pPr marL="588771" marR="6908" indent="-571500">
              <a:lnSpc>
                <a:spcPct val="120000"/>
              </a:lnSpc>
              <a:buFont typeface="Arial" panose="020B0604020202020204" pitchFamily="34" charset="0"/>
              <a:buChar char="•"/>
            </a:pPr>
            <a:r>
              <a:rPr lang="en-US" sz="4000" spc="-14" dirty="0">
                <a:cs typeface="Segoe UI Light"/>
              </a:rPr>
              <a:t>Los </a:t>
            </a:r>
            <a:r>
              <a:rPr lang="en-US" sz="4000" spc="-14" dirty="0" err="1">
                <a:cs typeface="Segoe UI Light"/>
              </a:rPr>
              <a:t>errores</a:t>
            </a:r>
            <a:r>
              <a:rPr lang="en-US" sz="4000" spc="-14" dirty="0">
                <a:cs typeface="Segoe UI Light"/>
              </a:rPr>
              <a:t> de enlace a </a:t>
            </a:r>
            <a:r>
              <a:rPr lang="en-US" sz="4000" spc="-14" dirty="0" err="1">
                <a:cs typeface="Segoe UI Light"/>
              </a:rPr>
              <a:t>datos</a:t>
            </a:r>
            <a:r>
              <a:rPr lang="en-US" sz="4000" spc="-14" dirty="0">
                <a:cs typeface="Segoe UI Light"/>
              </a:rPr>
              <a:t> </a:t>
            </a:r>
            <a:r>
              <a:rPr lang="en-US" sz="4000" spc="-14" dirty="0" err="1">
                <a:cs typeface="Segoe UI Light"/>
              </a:rPr>
              <a:t>tienen</a:t>
            </a:r>
            <a:r>
              <a:rPr lang="en-US" sz="4000" spc="-14" dirty="0">
                <a:cs typeface="Segoe UI Light"/>
              </a:rPr>
              <a:t> </a:t>
            </a:r>
            <a:r>
              <a:rPr lang="en-US" sz="4000" spc="-14" dirty="0" err="1">
                <a:cs typeface="Segoe UI Light"/>
              </a:rPr>
              <a:t>impacto</a:t>
            </a:r>
            <a:r>
              <a:rPr lang="en-US" sz="4000" spc="-14" dirty="0">
                <a:cs typeface="Segoe UI Light"/>
              </a:rPr>
              <a:t> </a:t>
            </a:r>
            <a:r>
              <a:rPr lang="en-US" sz="4000" spc="-14" dirty="0" err="1">
                <a:cs typeface="Segoe UI Light"/>
              </a:rPr>
              <a:t>en</a:t>
            </a:r>
            <a:r>
              <a:rPr lang="en-US" sz="4000" spc="-14" dirty="0">
                <a:cs typeface="Segoe UI Light"/>
              </a:rPr>
              <a:t> el </a:t>
            </a:r>
            <a:r>
              <a:rPr lang="en-US" sz="4000" spc="-14" dirty="0" err="1">
                <a:cs typeface="Segoe UI Light"/>
              </a:rPr>
              <a:t>rendimiento</a:t>
            </a:r>
            <a:r>
              <a:rPr lang="en-US" sz="4000" spc="-14" dirty="0">
                <a:cs typeface="Segoe UI Light"/>
              </a:rPr>
              <a:t>.</a:t>
            </a:r>
          </a:p>
          <a:p>
            <a:pPr marL="588771" marR="6908" indent="-571500">
              <a:lnSpc>
                <a:spcPct val="120000"/>
              </a:lnSpc>
              <a:buFont typeface="Arial" panose="020B0604020202020204" pitchFamily="34" charset="0"/>
              <a:buChar char="•"/>
            </a:pPr>
            <a:r>
              <a:rPr lang="en-US" sz="4000" spc="-14" dirty="0" err="1">
                <a:cs typeface="Segoe UI Light"/>
              </a:rPr>
              <a:t>En</a:t>
            </a:r>
            <a:r>
              <a:rPr lang="en-US" sz="4000" spc="-14" dirty="0">
                <a:cs typeface="Segoe UI Light"/>
              </a:rPr>
              <a:t> </a:t>
            </a:r>
            <a:r>
              <a:rPr lang="en-US" sz="4000" spc="-14" dirty="0" err="1">
                <a:cs typeface="Segoe UI Light"/>
              </a:rPr>
              <a:t>ocasiones</a:t>
            </a:r>
            <a:r>
              <a:rPr lang="en-US" sz="4000" spc="-14" dirty="0">
                <a:cs typeface="Segoe UI Light"/>
              </a:rPr>
              <a:t>, </a:t>
            </a:r>
            <a:r>
              <a:rPr lang="en-US" sz="4000" spc="-14" dirty="0" err="1">
                <a:cs typeface="Segoe UI Light"/>
              </a:rPr>
              <a:t>evitar</a:t>
            </a:r>
            <a:r>
              <a:rPr lang="en-US" sz="4000" spc="-14" dirty="0">
                <a:cs typeface="Segoe UI Light"/>
              </a:rPr>
              <a:t> el enlace a </a:t>
            </a:r>
            <a:r>
              <a:rPr lang="en-US" sz="4000" spc="-14" dirty="0" err="1">
                <a:cs typeface="Segoe UI Light"/>
              </a:rPr>
              <a:t>datos</a:t>
            </a:r>
            <a:r>
              <a:rPr lang="en-US" sz="4000" spc="-14" dirty="0">
                <a:cs typeface="Segoe UI Light"/>
              </a:rPr>
              <a:t> </a:t>
            </a:r>
            <a:r>
              <a:rPr lang="en-US" sz="4000" spc="-14" dirty="0" err="1">
                <a:cs typeface="Segoe UI Light"/>
              </a:rPr>
              <a:t>ayuda</a:t>
            </a:r>
            <a:r>
              <a:rPr lang="en-US" sz="4000" spc="-14" dirty="0">
                <a:cs typeface="Segoe UI Light"/>
              </a:rPr>
              <a:t> a </a:t>
            </a:r>
            <a:r>
              <a:rPr lang="en-US" sz="4000" spc="-14" dirty="0" err="1">
                <a:cs typeface="Segoe UI Light"/>
              </a:rPr>
              <a:t>mejorar</a:t>
            </a:r>
            <a:r>
              <a:rPr lang="en-US" sz="4000" spc="-14" dirty="0">
                <a:cs typeface="Segoe UI Light"/>
              </a:rPr>
              <a:t> el </a:t>
            </a:r>
            <a:r>
              <a:rPr lang="en-US" sz="4000" spc="-14" dirty="0" err="1">
                <a:cs typeface="Segoe UI Light"/>
              </a:rPr>
              <a:t>rendimiento</a:t>
            </a:r>
            <a:r>
              <a:rPr lang="en-US" sz="4000" spc="-14" dirty="0">
                <a:cs typeface="Segoe UI Light"/>
              </a:rPr>
              <a:t> (</a:t>
            </a:r>
            <a:r>
              <a:rPr lang="en-US" sz="4000" spc="-14" dirty="0" err="1">
                <a:cs typeface="Segoe UI Light"/>
              </a:rPr>
              <a:t>Ejemplo</a:t>
            </a:r>
            <a:r>
              <a:rPr lang="en-US" sz="4000" spc="-14" dirty="0">
                <a:cs typeface="Segoe UI Light"/>
              </a:rPr>
              <a:t>: </a:t>
            </a:r>
            <a:r>
              <a:rPr lang="en-US" sz="4000" spc="-14" dirty="0" err="1">
                <a:cs typeface="Segoe UI Light"/>
              </a:rPr>
              <a:t>listado</a:t>
            </a:r>
            <a:r>
              <a:rPr lang="en-US" sz="4000" spc="-14" dirty="0">
                <a:cs typeface="Segoe UI Light"/>
              </a:rPr>
              <a:t> con </a:t>
            </a:r>
            <a:r>
              <a:rPr lang="en-US" sz="4000" spc="-14" dirty="0" err="1">
                <a:cs typeface="Segoe UI Light"/>
              </a:rPr>
              <a:t>celda</a:t>
            </a:r>
            <a:r>
              <a:rPr lang="en-US" sz="4000" spc="-14" dirty="0">
                <a:cs typeface="Segoe UI Light"/>
              </a:rPr>
              <a:t> </a:t>
            </a:r>
            <a:r>
              <a:rPr lang="en-US" sz="4000" spc="-14" dirty="0" err="1">
                <a:cs typeface="Segoe UI Light"/>
              </a:rPr>
              <a:t>personalizada</a:t>
            </a:r>
            <a:r>
              <a:rPr lang="en-US" sz="4000" spc="-14" dirty="0">
                <a:cs typeface="Segoe UI Light"/>
              </a:rPr>
              <a:t>).</a:t>
            </a:r>
          </a:p>
          <a:p>
            <a:endParaRPr lang="es-ES" dirty="0"/>
          </a:p>
          <a:p>
            <a:endParaRPr lang="es-ES" dirty="0"/>
          </a:p>
        </p:txBody>
      </p:sp>
      <p:pic>
        <p:nvPicPr>
          <p:cNvPr id="3" name="Imagen 2" descr="Imagen que contiene captura de pantalla&#10;&#10;Descripción generada automáticamente">
            <a:extLst>
              <a:ext uri="{FF2B5EF4-FFF2-40B4-BE49-F238E27FC236}">
                <a16:creationId xmlns:a16="http://schemas.microsoft.com/office/drawing/2014/main" id="{83BC8C1C-E068-479C-89F3-9816FAB3C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38" y="4158478"/>
            <a:ext cx="12794036" cy="7737422"/>
          </a:xfrm>
          <a:prstGeom prst="rect">
            <a:avLst/>
          </a:prstGeom>
        </p:spPr>
      </p:pic>
    </p:spTree>
    <p:extLst>
      <p:ext uri="{BB962C8B-B14F-4D97-AF65-F5344CB8AC3E}">
        <p14:creationId xmlns:p14="http://schemas.microsoft.com/office/powerpoint/2010/main" val="81638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err="1"/>
              <a:t>Fast</a:t>
            </a:r>
            <a:r>
              <a:rPr lang="es-ES" dirty="0"/>
              <a:t> Renderers</a:t>
            </a:r>
          </a:p>
        </p:txBody>
      </p:sp>
    </p:spTree>
    <p:extLst>
      <p:ext uri="{BB962C8B-B14F-4D97-AF65-F5344CB8AC3E}">
        <p14:creationId xmlns:p14="http://schemas.microsoft.com/office/powerpoint/2010/main" val="205734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err="1"/>
              <a:t>Fast</a:t>
            </a:r>
            <a:r>
              <a:rPr lang="es-ES" dirty="0"/>
              <a:t> Renderers</a:t>
            </a:r>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p:txBody>
          <a:bodyPr/>
          <a:lstStyle/>
          <a:p>
            <a:r>
              <a:rPr lang="es-ES" sz="5400" dirty="0"/>
              <a:t>Hablamos de cambios realizados en </a:t>
            </a:r>
            <a:r>
              <a:rPr lang="es-ES" sz="5400" dirty="0" err="1"/>
              <a:t>Xamarin.Forms</a:t>
            </a:r>
            <a:r>
              <a:rPr lang="es-ES" sz="5400" dirty="0"/>
              <a:t> con el objetivo de </a:t>
            </a:r>
            <a:r>
              <a:rPr lang="es-ES" sz="5400" b="1" dirty="0"/>
              <a:t>reducir</a:t>
            </a:r>
            <a:r>
              <a:rPr lang="es-ES" sz="5400" dirty="0"/>
              <a:t> a mínimos el número de operaciones y </a:t>
            </a:r>
            <a:r>
              <a:rPr lang="es-ES" sz="5400" b="1" dirty="0"/>
              <a:t>cálculos</a:t>
            </a:r>
            <a:r>
              <a:rPr lang="es-ES" sz="5400" dirty="0"/>
              <a:t> a realizar para renderizar el control y gestionar su tamaño y posición.</a:t>
            </a:r>
            <a:endParaRPr lang="en-US" sz="4000" dirty="0">
              <a:cs typeface="Helvetica" panose="020B0604020202020204" pitchFamily="34" charset="0"/>
            </a:endParaRPr>
          </a:p>
          <a:p>
            <a:endParaRPr lang="es-ES"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lnSpcReduction="10000"/>
          </a:bodyPr>
          <a:lstStyle/>
          <a:p>
            <a:r>
              <a:rPr lang="es-ES" dirty="0"/>
              <a:t>¿Qué aporta?</a:t>
            </a:r>
          </a:p>
        </p:txBody>
      </p:sp>
    </p:spTree>
    <p:extLst>
      <p:ext uri="{BB962C8B-B14F-4D97-AF65-F5344CB8AC3E}">
        <p14:creationId xmlns:p14="http://schemas.microsoft.com/office/powerpoint/2010/main" val="3691771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52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7339" y="1317000"/>
            <a:ext cx="23310162" cy="1799213"/>
          </a:xfrm>
        </p:spPr>
        <p:txBody>
          <a:bodyPr>
            <a:normAutofit/>
          </a:bodyPr>
          <a:lstStyle/>
          <a:p>
            <a:r>
              <a:rPr lang="en-US" sz="7200" b="1" dirty="0">
                <a:latin typeface="Calibri (Cuerpo)"/>
              </a:rPr>
              <a:t>Pre Fast Renderers (Label)</a:t>
            </a:r>
          </a:p>
        </p:txBody>
      </p:sp>
      <p:sp>
        <p:nvSpPr>
          <p:cNvPr id="4" name="Rettangolo 14"/>
          <p:cNvSpPr/>
          <p:nvPr/>
        </p:nvSpPr>
        <p:spPr bwMode="auto">
          <a:xfrm>
            <a:off x="538445" y="3092191"/>
            <a:ext cx="6400405" cy="289541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es-ES" sz="4000" dirty="0" err="1"/>
              <a:t>OnLayout</a:t>
            </a:r>
            <a:r>
              <a:rPr lang="es-ES" sz="4000" dirty="0"/>
              <a:t>();</a:t>
            </a:r>
          </a:p>
          <a:p>
            <a:pPr algn="ctr" defTabSz="1864851" fontAlgn="base">
              <a:spcBef>
                <a:spcPct val="0"/>
              </a:spcBef>
              <a:spcAft>
                <a:spcPct val="0"/>
              </a:spcAft>
            </a:pPr>
            <a:r>
              <a:rPr lang="es-ES" sz="4000" dirty="0" err="1">
                <a:gradFill>
                  <a:gsLst>
                    <a:gs pos="5439">
                      <a:srgbClr val="F8F8F8"/>
                    </a:gs>
                    <a:gs pos="10000">
                      <a:srgbClr val="F8F8F8"/>
                    </a:gs>
                  </a:gsLst>
                  <a:lin ang="5400000" scaled="0"/>
                </a:gradFill>
              </a:rPr>
              <a:t>LabelRenderer</a:t>
            </a:r>
            <a:endParaRPr lang="it-IT" sz="4000" dirty="0">
              <a:gradFill>
                <a:gsLst>
                  <a:gs pos="5439">
                    <a:srgbClr val="F8F8F8"/>
                  </a:gs>
                  <a:gs pos="10000">
                    <a:srgbClr val="F8F8F8"/>
                  </a:gs>
                </a:gsLst>
                <a:lin ang="5400000" scaled="0"/>
              </a:gradFill>
            </a:endParaRPr>
          </a:p>
        </p:txBody>
      </p:sp>
      <p:sp>
        <p:nvSpPr>
          <p:cNvPr id="6" name="Rettangolo 14"/>
          <p:cNvSpPr/>
          <p:nvPr/>
        </p:nvSpPr>
        <p:spPr bwMode="auto">
          <a:xfrm>
            <a:off x="538445" y="7839372"/>
            <a:ext cx="6400405" cy="289541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es-ES" sz="4000"/>
              <a:t>OnLayout();</a:t>
            </a:r>
          </a:p>
          <a:p>
            <a:pPr algn="ctr" defTabSz="1864851" fontAlgn="base">
              <a:spcBef>
                <a:spcPct val="0"/>
              </a:spcBef>
              <a:spcAft>
                <a:spcPct val="0"/>
              </a:spcAft>
            </a:pPr>
            <a:r>
              <a:rPr lang="es-ES" sz="4000"/>
              <a:t>ViewRenderer</a:t>
            </a:r>
            <a:endParaRPr lang="it-IT" sz="40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3281488" y="6095908"/>
            <a:ext cx="609560" cy="1666883"/>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endParaRPr lang="it-IT" sz="4000" dirty="0">
              <a:gradFill>
                <a:gsLst>
                  <a:gs pos="5439">
                    <a:srgbClr val="F8F8F8"/>
                  </a:gs>
                  <a:gs pos="10000">
                    <a:srgbClr val="F8F8F8"/>
                  </a:gs>
                </a:gsLst>
                <a:lin ang="5400000" scaled="0"/>
              </a:gradFill>
            </a:endParaRPr>
          </a:p>
        </p:txBody>
      </p:sp>
      <p:sp>
        <p:nvSpPr>
          <p:cNvPr id="17" name="Rettangolo 14"/>
          <p:cNvSpPr/>
          <p:nvPr/>
        </p:nvSpPr>
        <p:spPr bwMode="auto">
          <a:xfrm>
            <a:off x="8937904" y="7762793"/>
            <a:ext cx="6705163" cy="289541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es-ES" sz="4000" dirty="0" err="1"/>
              <a:t>MeasureAndLayout</a:t>
            </a:r>
            <a:r>
              <a:rPr lang="es-ES" sz="4000" dirty="0"/>
              <a:t>();</a:t>
            </a:r>
          </a:p>
          <a:p>
            <a:pPr algn="ctr" defTabSz="1864851" fontAlgn="base">
              <a:spcBef>
                <a:spcPct val="0"/>
              </a:spcBef>
              <a:spcAft>
                <a:spcPct val="0"/>
              </a:spcAft>
            </a:pPr>
            <a:r>
              <a:rPr lang="es-ES" sz="4000" dirty="0" err="1"/>
              <a:t>ViewRenderer</a:t>
            </a:r>
            <a:endParaRPr lang="it-IT" sz="4000" dirty="0">
              <a:gradFill>
                <a:gsLst>
                  <a:gs pos="5439">
                    <a:srgbClr val="F8F8F8"/>
                  </a:gs>
                  <a:gs pos="10000">
                    <a:srgbClr val="F8F8F8"/>
                  </a:gs>
                </a:gsLst>
                <a:lin ang="5400000" scaled="0"/>
              </a:gradFill>
            </a:endParaRPr>
          </a:p>
        </p:txBody>
      </p:sp>
      <p:sp>
        <p:nvSpPr>
          <p:cNvPr id="18" name="Freccia in su 16"/>
          <p:cNvSpPr/>
          <p:nvPr/>
        </p:nvSpPr>
        <p:spPr bwMode="auto">
          <a:xfrm rot="5400000" flipH="1">
            <a:off x="7633597" y="8453636"/>
            <a:ext cx="609560" cy="1666883"/>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endParaRPr lang="it-IT" sz="4000" dirty="0">
              <a:gradFill>
                <a:gsLst>
                  <a:gs pos="5439">
                    <a:srgbClr val="F8F8F8"/>
                  </a:gs>
                  <a:gs pos="10000">
                    <a:srgbClr val="F8F8F8"/>
                  </a:gs>
                </a:gsLst>
                <a:lin ang="5400000" scaled="0"/>
              </a:gradFill>
            </a:endParaRPr>
          </a:p>
        </p:txBody>
      </p:sp>
      <p:sp>
        <p:nvSpPr>
          <p:cNvPr id="19" name="Rettangolo 14"/>
          <p:cNvSpPr/>
          <p:nvPr/>
        </p:nvSpPr>
        <p:spPr bwMode="auto">
          <a:xfrm>
            <a:off x="8771819" y="3092191"/>
            <a:ext cx="6705163" cy="289541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es-ES" sz="4000" dirty="0" err="1"/>
              <a:t>OnLayout</a:t>
            </a:r>
            <a:r>
              <a:rPr lang="es-ES" sz="4000" dirty="0"/>
              <a:t>();</a:t>
            </a:r>
          </a:p>
          <a:p>
            <a:pPr algn="ctr" defTabSz="1864851" fontAlgn="base">
              <a:spcBef>
                <a:spcPct val="0"/>
              </a:spcBef>
              <a:spcAft>
                <a:spcPct val="0"/>
              </a:spcAft>
            </a:pPr>
            <a:r>
              <a:rPr lang="es-ES" sz="4000" dirty="0" err="1"/>
              <a:t>ViewElementRenderer</a:t>
            </a:r>
            <a:endParaRPr lang="it-IT" sz="4000" dirty="0">
              <a:gradFill>
                <a:gsLst>
                  <a:gs pos="5439">
                    <a:srgbClr val="F8F8F8"/>
                  </a:gs>
                  <a:gs pos="10000">
                    <a:srgbClr val="F8F8F8"/>
                  </a:gs>
                </a:gsLst>
                <a:lin ang="5400000" scaled="0"/>
              </a:gradFill>
            </a:endParaRPr>
          </a:p>
        </p:txBody>
      </p:sp>
      <p:sp>
        <p:nvSpPr>
          <p:cNvPr id="20" name="Freccia in su 16"/>
          <p:cNvSpPr/>
          <p:nvPr/>
        </p:nvSpPr>
        <p:spPr bwMode="auto">
          <a:xfrm flipH="1">
            <a:off x="12124401" y="6041755"/>
            <a:ext cx="609560" cy="1666883"/>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endParaRPr lang="it-IT" sz="4000" dirty="0">
              <a:gradFill>
                <a:gsLst>
                  <a:gs pos="5439">
                    <a:srgbClr val="F8F8F8"/>
                  </a:gs>
                  <a:gs pos="10000">
                    <a:srgbClr val="F8F8F8"/>
                  </a:gs>
                </a:gsLst>
                <a:lin ang="5400000" scaled="0"/>
              </a:gradFill>
            </a:endParaRPr>
          </a:p>
        </p:txBody>
      </p:sp>
      <p:sp>
        <p:nvSpPr>
          <p:cNvPr id="21" name="Rettangolo 14"/>
          <p:cNvSpPr/>
          <p:nvPr/>
        </p:nvSpPr>
        <p:spPr bwMode="auto">
          <a:xfrm>
            <a:off x="17426308" y="3092191"/>
            <a:ext cx="6417660" cy="289541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es-ES" sz="4000" dirty="0" err="1"/>
              <a:t>UpdateLayout</a:t>
            </a:r>
            <a:r>
              <a:rPr lang="es-ES" sz="4000" dirty="0"/>
              <a:t>();</a:t>
            </a:r>
          </a:p>
          <a:p>
            <a:pPr algn="ctr" defTabSz="1864851" fontAlgn="base">
              <a:spcBef>
                <a:spcPct val="0"/>
              </a:spcBef>
              <a:spcAft>
                <a:spcPct val="0"/>
              </a:spcAft>
            </a:pPr>
            <a:r>
              <a:rPr lang="es-ES" sz="4000" dirty="0" err="1"/>
              <a:t>LabelRenderer</a:t>
            </a:r>
            <a:endParaRPr lang="it-IT" sz="4000" dirty="0">
              <a:gradFill>
                <a:gsLst>
                  <a:gs pos="5439">
                    <a:srgbClr val="F8F8F8"/>
                  </a:gs>
                  <a:gs pos="10000">
                    <a:srgbClr val="F8F8F8"/>
                  </a:gs>
                </a:gsLst>
                <a:lin ang="5400000" scaled="0"/>
              </a:gradFill>
            </a:endParaRPr>
          </a:p>
        </p:txBody>
      </p:sp>
      <p:sp>
        <p:nvSpPr>
          <p:cNvPr id="22" name="Freccia in su 16"/>
          <p:cNvSpPr/>
          <p:nvPr/>
        </p:nvSpPr>
        <p:spPr bwMode="auto">
          <a:xfrm rot="5400000" flipH="1">
            <a:off x="16146865" y="3706455"/>
            <a:ext cx="609560" cy="1666883"/>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endParaRPr lang="it-IT" sz="4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61888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704" y="1479038"/>
            <a:ext cx="23310162" cy="1799213"/>
          </a:xfrm>
        </p:spPr>
        <p:txBody>
          <a:bodyPr>
            <a:normAutofit/>
          </a:bodyPr>
          <a:lstStyle/>
          <a:p>
            <a:r>
              <a:rPr lang="en-US" sz="7200" b="1" dirty="0">
                <a:latin typeface="Calibri (Cuerpo)"/>
              </a:rPr>
              <a:t>Post Fast Renderers (Label)</a:t>
            </a:r>
          </a:p>
        </p:txBody>
      </p:sp>
      <p:sp>
        <p:nvSpPr>
          <p:cNvPr id="4" name="Rettangolo 14"/>
          <p:cNvSpPr/>
          <p:nvPr/>
        </p:nvSpPr>
        <p:spPr bwMode="auto">
          <a:xfrm>
            <a:off x="8929649" y="3579911"/>
            <a:ext cx="6705163" cy="289541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es-ES" sz="4000" dirty="0" err="1"/>
              <a:t>OnLayout</a:t>
            </a:r>
            <a:r>
              <a:rPr lang="es-ES" sz="4000" dirty="0"/>
              <a:t>();</a:t>
            </a:r>
          </a:p>
          <a:p>
            <a:pPr algn="ctr" defTabSz="1864851" fontAlgn="base">
              <a:spcBef>
                <a:spcPct val="0"/>
              </a:spcBef>
              <a:spcAft>
                <a:spcPct val="0"/>
              </a:spcAft>
            </a:pPr>
            <a:r>
              <a:rPr lang="es-ES" sz="4000" dirty="0" err="1">
                <a:gradFill>
                  <a:gsLst>
                    <a:gs pos="5439">
                      <a:srgbClr val="F8F8F8"/>
                    </a:gs>
                    <a:gs pos="10000">
                      <a:srgbClr val="F8F8F8"/>
                    </a:gs>
                  </a:gsLst>
                  <a:lin ang="5400000" scaled="0"/>
                </a:gradFill>
              </a:rPr>
              <a:t>LabelRenderer</a:t>
            </a:r>
            <a:endParaRPr lang="it-IT" sz="4000" dirty="0">
              <a:gradFill>
                <a:gsLst>
                  <a:gs pos="5439">
                    <a:srgbClr val="F8F8F8"/>
                  </a:gs>
                  <a:gs pos="10000">
                    <a:srgbClr val="F8F8F8"/>
                  </a:gs>
                </a:gsLst>
                <a:lin ang="5400000" scaled="0"/>
              </a:gradFill>
            </a:endParaRPr>
          </a:p>
        </p:txBody>
      </p:sp>
      <p:sp>
        <p:nvSpPr>
          <p:cNvPr id="6" name="Rettangolo 14"/>
          <p:cNvSpPr/>
          <p:nvPr/>
        </p:nvSpPr>
        <p:spPr bwMode="auto">
          <a:xfrm>
            <a:off x="8929649" y="8327092"/>
            <a:ext cx="6705163" cy="289541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es-ES" sz="4000" dirty="0" err="1"/>
              <a:t>OnLayout</a:t>
            </a:r>
            <a:r>
              <a:rPr lang="es-ES" sz="4000" dirty="0"/>
              <a:t>();</a:t>
            </a:r>
          </a:p>
          <a:p>
            <a:pPr algn="ctr" defTabSz="1864851" fontAlgn="base">
              <a:spcBef>
                <a:spcPct val="0"/>
              </a:spcBef>
              <a:spcAft>
                <a:spcPct val="0"/>
              </a:spcAft>
            </a:pPr>
            <a:r>
              <a:rPr lang="es-ES" sz="4000" dirty="0" err="1"/>
              <a:t>ViewRenderer</a:t>
            </a:r>
            <a:endParaRPr lang="it-IT" sz="40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11977450" y="6583627"/>
            <a:ext cx="609560" cy="1666883"/>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endParaRPr lang="it-IT" sz="4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42382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1820100"/>
            <a:ext cx="18565384" cy="2651126"/>
          </a:xfrm>
        </p:spPr>
        <p:txBody>
          <a:bodyPr/>
          <a:lstStyle/>
          <a:p>
            <a:r>
              <a:rPr lang="es-ES" dirty="0" err="1"/>
              <a:t>Fast</a:t>
            </a:r>
            <a:r>
              <a:rPr lang="es-ES" dirty="0"/>
              <a:t> Renderers</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17468414" y="4158478"/>
            <a:ext cx="5857750" cy="8472398"/>
          </a:xfrm>
        </p:spPr>
        <p:txBody>
          <a:bodyPr>
            <a:normAutofit lnSpcReduction="10000"/>
          </a:bodyPr>
          <a:lstStyle/>
          <a:p>
            <a:pPr marL="17271" marR="6908">
              <a:lnSpc>
                <a:spcPts val="2300"/>
              </a:lnSpc>
            </a:pPr>
            <a:r>
              <a:rPr lang="en-US" sz="4000" spc="-14" dirty="0" err="1">
                <a:cs typeface="Segoe UI Light"/>
              </a:rPr>
              <a:t>Detalles</a:t>
            </a:r>
            <a:r>
              <a:rPr lang="en-US" sz="4000" spc="-14" dirty="0">
                <a:cs typeface="Segoe UI Light"/>
              </a:rPr>
              <a:t>:</a:t>
            </a:r>
          </a:p>
          <a:p>
            <a:pPr marL="588771" marR="6908" indent="-571500">
              <a:lnSpc>
                <a:spcPct val="120000"/>
              </a:lnSpc>
              <a:buFont typeface="Arial" panose="020B0604020202020204" pitchFamily="34" charset="0"/>
              <a:buChar char="•"/>
            </a:pPr>
            <a:r>
              <a:rPr lang="en-US" sz="4000" spc="-14" dirty="0" err="1">
                <a:cs typeface="Segoe UI Light"/>
              </a:rPr>
              <a:t>Tiempo</a:t>
            </a:r>
            <a:r>
              <a:rPr lang="en-US" sz="4000" spc="-14" dirty="0">
                <a:cs typeface="Segoe UI Light"/>
              </a:rPr>
              <a:t> de </a:t>
            </a:r>
            <a:r>
              <a:rPr lang="en-US" sz="4000" spc="-14" dirty="0" err="1">
                <a:cs typeface="Segoe UI Light"/>
              </a:rPr>
              <a:t>incialización</a:t>
            </a:r>
            <a:r>
              <a:rPr lang="en-US" sz="4000" spc="-14" dirty="0">
                <a:cs typeface="Segoe UI Light"/>
              </a:rPr>
              <a:t> y </a:t>
            </a:r>
            <a:r>
              <a:rPr lang="en-US" sz="4000" spc="-14" dirty="0" err="1">
                <a:cs typeface="Segoe UI Light"/>
              </a:rPr>
              <a:t>creación</a:t>
            </a:r>
            <a:r>
              <a:rPr lang="en-US" sz="4000" spc="-14" dirty="0">
                <a:cs typeface="Segoe UI Light"/>
              </a:rPr>
              <a:t> de la vista.</a:t>
            </a:r>
          </a:p>
          <a:p>
            <a:pPr marL="588771" marR="6908" indent="-571500">
              <a:lnSpc>
                <a:spcPct val="120000"/>
              </a:lnSpc>
              <a:buFont typeface="Arial" panose="020B0604020202020204" pitchFamily="34" charset="0"/>
              <a:buChar char="•"/>
            </a:pPr>
            <a:r>
              <a:rPr lang="en-US" sz="4000" spc="-14" dirty="0">
                <a:cs typeface="Segoe UI Light"/>
              </a:rPr>
              <a:t>Android.</a:t>
            </a:r>
          </a:p>
          <a:p>
            <a:pPr marL="588771" marR="6908" indent="-571500">
              <a:lnSpc>
                <a:spcPct val="120000"/>
              </a:lnSpc>
              <a:buFont typeface="Arial" panose="020B0604020202020204" pitchFamily="34" charset="0"/>
              <a:buChar char="•"/>
            </a:pPr>
            <a:r>
              <a:rPr lang="en-US" sz="4000" spc="-14" dirty="0">
                <a:cs typeface="Segoe UI Light"/>
              </a:rPr>
              <a:t>JIT.</a:t>
            </a:r>
          </a:p>
          <a:p>
            <a:pPr marL="588771" marR="6908" indent="-571500">
              <a:lnSpc>
                <a:spcPct val="120000"/>
              </a:lnSpc>
              <a:buFont typeface="Arial" panose="020B0604020202020204" pitchFamily="34" charset="0"/>
              <a:buChar char="•"/>
            </a:pPr>
            <a:r>
              <a:rPr lang="en-US" sz="4000" spc="-14" dirty="0" err="1">
                <a:cs typeface="Segoe UI Light"/>
              </a:rPr>
              <a:t>Tiempo</a:t>
            </a:r>
            <a:r>
              <a:rPr lang="en-US" sz="4000" spc="-14" dirty="0">
                <a:cs typeface="Segoe UI Light"/>
              </a:rPr>
              <a:t> </a:t>
            </a:r>
            <a:r>
              <a:rPr lang="en-US" sz="4000" spc="-14" dirty="0" err="1">
                <a:cs typeface="Segoe UI Light"/>
              </a:rPr>
              <a:t>tomado</a:t>
            </a:r>
            <a:r>
              <a:rPr lang="en-US" sz="4000" spc="-14" dirty="0">
                <a:cs typeface="Segoe UI Light"/>
              </a:rPr>
              <a:t> de 5 </a:t>
            </a:r>
            <a:r>
              <a:rPr lang="en-US" sz="4000" spc="-14" dirty="0" err="1">
                <a:cs typeface="Segoe UI Light"/>
              </a:rPr>
              <a:t>medidas</a:t>
            </a:r>
            <a:r>
              <a:rPr lang="en-US" sz="4000" spc="-14" dirty="0">
                <a:cs typeface="Segoe UI Light"/>
              </a:rPr>
              <a:t>.</a:t>
            </a:r>
          </a:p>
          <a:p>
            <a:pPr marL="588771" marR="6908" indent="-571500">
              <a:lnSpc>
                <a:spcPct val="120000"/>
              </a:lnSpc>
              <a:buFont typeface="Arial" panose="020B0604020202020204" pitchFamily="34" charset="0"/>
              <a:buChar char="•"/>
            </a:pPr>
            <a:r>
              <a:rPr lang="en-US" sz="4000" spc="-14" dirty="0">
                <a:cs typeface="Segoe UI Light"/>
              </a:rPr>
              <a:t>One Plus 6.</a:t>
            </a:r>
          </a:p>
          <a:p>
            <a:pPr marL="588771" marR="6908" indent="-571500">
              <a:lnSpc>
                <a:spcPct val="120000"/>
              </a:lnSpc>
              <a:buFont typeface="Arial" panose="020B0604020202020204" pitchFamily="34" charset="0"/>
              <a:buChar char="•"/>
            </a:pPr>
            <a:r>
              <a:rPr lang="en-US" sz="4000" spc="-14" dirty="0">
                <a:cs typeface="Segoe UI Light"/>
              </a:rPr>
              <a:t>Se </a:t>
            </a:r>
            <a:r>
              <a:rPr lang="en-US" sz="4000" spc="-14" dirty="0" err="1">
                <a:cs typeface="Segoe UI Light"/>
              </a:rPr>
              <a:t>usan</a:t>
            </a:r>
            <a:r>
              <a:rPr lang="en-US" sz="4000" spc="-14" dirty="0">
                <a:cs typeface="Segoe UI Light"/>
              </a:rPr>
              <a:t> por </a:t>
            </a:r>
            <a:r>
              <a:rPr lang="en-US" sz="4000" spc="-14" dirty="0" err="1">
                <a:cs typeface="Segoe UI Light"/>
              </a:rPr>
              <a:t>defecto</a:t>
            </a:r>
            <a:r>
              <a:rPr lang="en-US" sz="4000" spc="-14" dirty="0">
                <a:cs typeface="Segoe UI Light"/>
              </a:rPr>
              <a:t> </a:t>
            </a:r>
            <a:r>
              <a:rPr lang="en-US" sz="4000" spc="-14" dirty="0" err="1">
                <a:cs typeface="Segoe UI Light"/>
              </a:rPr>
              <a:t>en</a:t>
            </a:r>
            <a:r>
              <a:rPr lang="en-US" sz="4000" spc="-14" dirty="0">
                <a:cs typeface="Segoe UI Light"/>
              </a:rPr>
              <a:t> </a:t>
            </a:r>
            <a:r>
              <a:rPr lang="en-US" sz="4000" spc="-14" dirty="0" err="1">
                <a:cs typeface="Segoe UI Light"/>
              </a:rPr>
              <a:t>Xamarin.Forms</a:t>
            </a:r>
            <a:r>
              <a:rPr lang="en-US" sz="4000" spc="-14" dirty="0">
                <a:cs typeface="Segoe UI Light"/>
              </a:rPr>
              <a:t> 4.0!</a:t>
            </a:r>
          </a:p>
          <a:p>
            <a:endParaRPr lang="es-ES" dirty="0"/>
          </a:p>
          <a:p>
            <a:endParaRPr lang="es-ES" dirty="0"/>
          </a:p>
        </p:txBody>
      </p:sp>
      <p:pic>
        <p:nvPicPr>
          <p:cNvPr id="4" name="Imagen 3" descr="Imagen que contiene captura de pantalla&#10;&#10;Descripción generada automáticamente">
            <a:extLst>
              <a:ext uri="{FF2B5EF4-FFF2-40B4-BE49-F238E27FC236}">
                <a16:creationId xmlns:a16="http://schemas.microsoft.com/office/drawing/2014/main" id="{16F88142-C232-472B-BE92-3153DA2FF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38" y="4158478"/>
            <a:ext cx="13327676" cy="8060150"/>
          </a:xfrm>
          <a:prstGeom prst="rect">
            <a:avLst/>
          </a:prstGeom>
        </p:spPr>
      </p:pic>
      <p:pic>
        <p:nvPicPr>
          <p:cNvPr id="2" name="Imagen 1">
            <a:extLst>
              <a:ext uri="{FF2B5EF4-FFF2-40B4-BE49-F238E27FC236}">
                <a16:creationId xmlns:a16="http://schemas.microsoft.com/office/drawing/2014/main" id="{F52BAED4-A865-4D12-BB51-6B3390D5061A}"/>
              </a:ext>
            </a:extLst>
          </p:cNvPr>
          <p:cNvPicPr>
            <a:picLocks noChangeAspect="1"/>
          </p:cNvPicPr>
          <p:nvPr/>
        </p:nvPicPr>
        <p:blipFill>
          <a:blip r:embed="rId3"/>
          <a:stretch>
            <a:fillRect/>
          </a:stretch>
        </p:blipFill>
        <p:spPr>
          <a:xfrm>
            <a:off x="311476" y="4158478"/>
            <a:ext cx="3452159" cy="4983912"/>
          </a:xfrm>
          <a:prstGeom prst="rect">
            <a:avLst/>
          </a:prstGeom>
        </p:spPr>
      </p:pic>
    </p:spTree>
    <p:extLst>
      <p:ext uri="{BB962C8B-B14F-4D97-AF65-F5344CB8AC3E}">
        <p14:creationId xmlns:p14="http://schemas.microsoft.com/office/powerpoint/2010/main" val="135730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err="1"/>
              <a:t>Images</a:t>
            </a:r>
            <a:endParaRPr lang="es-ES" dirty="0"/>
          </a:p>
        </p:txBody>
      </p:sp>
    </p:spTree>
    <p:extLst>
      <p:ext uri="{BB962C8B-B14F-4D97-AF65-F5344CB8AC3E}">
        <p14:creationId xmlns:p14="http://schemas.microsoft.com/office/powerpoint/2010/main" val="58602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1820100"/>
            <a:ext cx="18565384" cy="2651126"/>
          </a:xfrm>
        </p:spPr>
        <p:txBody>
          <a:bodyPr/>
          <a:lstStyle/>
          <a:p>
            <a:r>
              <a:rPr lang="es-ES" dirty="0" err="1"/>
              <a:t>Images</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17468414" y="4158478"/>
            <a:ext cx="5857750" cy="8472398"/>
          </a:xfrm>
        </p:spPr>
        <p:txBody>
          <a:bodyPr>
            <a:normAutofit fontScale="92500" lnSpcReduction="20000"/>
          </a:bodyPr>
          <a:lstStyle/>
          <a:p>
            <a:pPr marL="17271" marR="6908">
              <a:lnSpc>
                <a:spcPts val="2300"/>
              </a:lnSpc>
            </a:pPr>
            <a:r>
              <a:rPr lang="en-US" sz="4000" spc="-14" dirty="0" err="1">
                <a:cs typeface="Segoe UI Light"/>
              </a:rPr>
              <a:t>Detalles</a:t>
            </a:r>
            <a:r>
              <a:rPr lang="en-US" sz="4000" spc="-14" dirty="0">
                <a:cs typeface="Segoe UI Light"/>
              </a:rPr>
              <a:t>:</a:t>
            </a:r>
          </a:p>
          <a:p>
            <a:endParaRPr lang="es-ES" dirty="0"/>
          </a:p>
          <a:p>
            <a:pPr marL="457200" indent="-457200">
              <a:buFont typeface="Arial" panose="020B0604020202020204" pitchFamily="34" charset="0"/>
              <a:buChar char="•"/>
            </a:pPr>
            <a:r>
              <a:rPr lang="es-ES" dirty="0"/>
              <a:t>La opción más sencilla y directa de mejorar la gestión de imágenes es usando </a:t>
            </a:r>
            <a:r>
              <a:rPr lang="es-ES" b="1" dirty="0" err="1"/>
              <a:t>FFImageLoading</a:t>
            </a:r>
            <a:r>
              <a:rPr lang="es-ES" dirty="0"/>
              <a:t>.</a:t>
            </a:r>
          </a:p>
          <a:p>
            <a:pPr marL="457200" indent="-457200">
              <a:buFont typeface="Arial" panose="020B0604020202020204" pitchFamily="34" charset="0"/>
              <a:buChar char="•"/>
            </a:pPr>
            <a:r>
              <a:rPr lang="es-ES" b="1" dirty="0" err="1"/>
              <a:t>GlideX</a:t>
            </a:r>
            <a:r>
              <a:rPr lang="es-ES" dirty="0"/>
              <a:t> tiene mejor rendimiento que </a:t>
            </a:r>
            <a:r>
              <a:rPr lang="es-ES" dirty="0" err="1"/>
              <a:t>FFImageLoading</a:t>
            </a:r>
            <a:r>
              <a:rPr lang="es-ES" dirty="0"/>
              <a:t> en Android.</a:t>
            </a:r>
          </a:p>
          <a:p>
            <a:pPr marL="457200" indent="-457200">
              <a:buFont typeface="Arial" panose="020B0604020202020204" pitchFamily="34" charset="0"/>
              <a:buChar char="•"/>
            </a:pPr>
            <a:r>
              <a:rPr lang="es-ES" dirty="0"/>
              <a:t>Gracias a </a:t>
            </a:r>
            <a:r>
              <a:rPr lang="es-ES" b="1" dirty="0" err="1"/>
              <a:t>IImageSourceHandler</a:t>
            </a:r>
            <a:r>
              <a:rPr lang="es-ES" dirty="0"/>
              <a:t> se puede personalizar que usar para la gestión de </a:t>
            </a:r>
            <a:r>
              <a:rPr lang="es-ES" dirty="0" err="1"/>
              <a:t>ImageSource</a:t>
            </a:r>
            <a:r>
              <a:rPr lang="es-ES" dirty="0"/>
              <a:t> en cada plataforma. Por ejemplo, usar </a:t>
            </a:r>
            <a:r>
              <a:rPr lang="es-ES" dirty="0" err="1"/>
              <a:t>FFImageLoading</a:t>
            </a:r>
            <a:r>
              <a:rPr lang="es-ES" dirty="0"/>
              <a:t> en iOS y </a:t>
            </a:r>
            <a:r>
              <a:rPr lang="es-ES" dirty="0" err="1"/>
              <a:t>GlideX</a:t>
            </a:r>
            <a:r>
              <a:rPr lang="es-ES" dirty="0"/>
              <a:t> en Android.</a:t>
            </a:r>
          </a:p>
          <a:p>
            <a:pPr marL="457200" indent="-457200">
              <a:buFont typeface="Arial" panose="020B0604020202020204" pitchFamily="34" charset="0"/>
              <a:buChar char="•"/>
            </a:pPr>
            <a:r>
              <a:rPr lang="es-ES" dirty="0"/>
              <a:t>Se esta trabajando activamente en mejorar la gestión de imágenes en </a:t>
            </a:r>
            <a:r>
              <a:rPr lang="es-ES" dirty="0" err="1"/>
              <a:t>Xamarin.Forms</a:t>
            </a:r>
            <a:r>
              <a:rPr lang="es-ES" dirty="0"/>
              <a:t>. </a:t>
            </a:r>
            <a:r>
              <a:rPr lang="es-ES" b="1" dirty="0"/>
              <a:t>Reducción en un 15% de media en el uso de memoria</a:t>
            </a:r>
            <a:r>
              <a:rPr lang="es-ES" dirty="0"/>
              <a:t> en la v4.0 en comparación a v3.6.</a:t>
            </a:r>
          </a:p>
        </p:txBody>
      </p:sp>
      <p:pic>
        <p:nvPicPr>
          <p:cNvPr id="4" name="Imagen 3" descr="Imagen que contiene captura de pantalla&#10;&#10;Descripción generada automáticamente">
            <a:extLst>
              <a:ext uri="{FF2B5EF4-FFF2-40B4-BE49-F238E27FC236}">
                <a16:creationId xmlns:a16="http://schemas.microsoft.com/office/drawing/2014/main" id="{DC6EB930-9A2A-45BC-AD13-7AA867235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38" y="4158478"/>
            <a:ext cx="13323965" cy="8057906"/>
          </a:xfrm>
          <a:prstGeom prst="rect">
            <a:avLst/>
          </a:prstGeom>
        </p:spPr>
      </p:pic>
      <p:pic>
        <p:nvPicPr>
          <p:cNvPr id="3" name="Imagen 2" descr="Imagen que contiene texto&#10;&#10;Descripción generada automáticamente">
            <a:extLst>
              <a:ext uri="{FF2B5EF4-FFF2-40B4-BE49-F238E27FC236}">
                <a16:creationId xmlns:a16="http://schemas.microsoft.com/office/drawing/2014/main" id="{E182B13B-884F-422B-B08D-CC0F9D094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94" y="4158478"/>
            <a:ext cx="3789136" cy="6558439"/>
          </a:xfrm>
          <a:prstGeom prst="rect">
            <a:avLst/>
          </a:prstGeom>
        </p:spPr>
      </p:pic>
    </p:spTree>
    <p:extLst>
      <p:ext uri="{BB962C8B-B14F-4D97-AF65-F5344CB8AC3E}">
        <p14:creationId xmlns:p14="http://schemas.microsoft.com/office/powerpoint/2010/main" val="413101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err="1"/>
              <a:t>IImageSourceHandler</a:t>
            </a:r>
            <a:endParaRPr lang="es-ES" dirty="0"/>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a:xfrm>
            <a:off x="4140738" y="5976000"/>
            <a:ext cx="18565384" cy="1070259"/>
          </a:xfrm>
        </p:spPr>
        <p:txBody>
          <a:bodyPr/>
          <a:lstStyle/>
          <a:p>
            <a:r>
              <a:rPr lang="es-ES" dirty="0"/>
              <a:t>Desde </a:t>
            </a:r>
            <a:r>
              <a:rPr lang="es-ES" dirty="0" err="1"/>
              <a:t>Xamarin.Forms</a:t>
            </a:r>
            <a:r>
              <a:rPr lang="es-ES" dirty="0"/>
              <a:t> 2.3.5, tenemos la interfaz </a:t>
            </a:r>
            <a:r>
              <a:rPr lang="es-ES" b="1" dirty="0" err="1"/>
              <a:t>IImageSourceHandler</a:t>
            </a:r>
            <a:r>
              <a:rPr lang="es-ES" dirty="0"/>
              <a:t>. Permite implementar </a:t>
            </a:r>
            <a:r>
              <a:rPr lang="es-ES" dirty="0" err="1"/>
              <a:t>ImageSource</a:t>
            </a:r>
            <a:r>
              <a:rPr lang="es-ES" dirty="0"/>
              <a:t> en la plataforma.</a:t>
            </a:r>
          </a:p>
          <a:p>
            <a:endParaRPr lang="es-ES"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lnSpcReduction="10000"/>
          </a:bodyPr>
          <a:lstStyle/>
          <a:p>
            <a:r>
              <a:rPr lang="es-ES" dirty="0"/>
              <a:t>Las claves.</a:t>
            </a:r>
          </a:p>
        </p:txBody>
      </p:sp>
      <p:sp>
        <p:nvSpPr>
          <p:cNvPr id="8" name="Rettangolo 104">
            <a:extLst>
              <a:ext uri="{FF2B5EF4-FFF2-40B4-BE49-F238E27FC236}">
                <a16:creationId xmlns:a16="http://schemas.microsoft.com/office/drawing/2014/main" id="{5BF59460-A94B-4E6B-A469-5E746A7D67C6}"/>
              </a:ext>
            </a:extLst>
          </p:cNvPr>
          <p:cNvSpPr/>
          <p:nvPr/>
        </p:nvSpPr>
        <p:spPr>
          <a:xfrm>
            <a:off x="4214460" y="7316854"/>
            <a:ext cx="18241919" cy="5262979"/>
          </a:xfrm>
          <a:prstGeom prst="rect">
            <a:avLst/>
          </a:prstGeom>
        </p:spPr>
        <p:txBody>
          <a:bodyPr wrap="square">
            <a:spAutoFit/>
          </a:bodyPr>
          <a:lstStyle/>
          <a:p>
            <a:r>
              <a:rPr lang="it-IT" sz="2800" dirty="0">
                <a:latin typeface="Consolas" panose="020B0609020204030204" pitchFamily="49" charset="0"/>
              </a:rPr>
              <a:t>public class ImageSourceHandler : IImageSourceHandler</a:t>
            </a:r>
          </a:p>
          <a:p>
            <a:r>
              <a:rPr lang="it-IT" sz="2800" dirty="0">
                <a:latin typeface="Consolas" panose="020B0609020204030204" pitchFamily="49" charset="0"/>
              </a:rPr>
              <a:t>{</a:t>
            </a:r>
          </a:p>
          <a:p>
            <a:r>
              <a:rPr lang="it-IT" sz="2800" dirty="0">
                <a:latin typeface="Consolas" panose="020B0609020204030204" pitchFamily="49" charset="0"/>
              </a:rPr>
              <a:t>	public Task&lt;UIImage&gt; LoadImageAsync(</a:t>
            </a:r>
          </a:p>
          <a:p>
            <a:r>
              <a:rPr lang="it-IT" sz="2800" dirty="0">
                <a:latin typeface="Consolas" panose="020B0609020204030204" pitchFamily="49" charset="0"/>
              </a:rPr>
              <a:t>		ImageSource imageSource,</a:t>
            </a:r>
          </a:p>
          <a:p>
            <a:r>
              <a:rPr lang="it-IT" sz="2800" dirty="0">
                <a:latin typeface="Consolas" panose="020B0609020204030204" pitchFamily="49" charset="0"/>
              </a:rPr>
              <a:t>		CancellationToken cancellationToken = new CancellationToken(),</a:t>
            </a:r>
          </a:p>
          <a:p>
            <a:r>
              <a:rPr lang="it-IT" sz="2800" dirty="0">
                <a:latin typeface="Consolas" panose="020B0609020204030204" pitchFamily="49" charset="0"/>
              </a:rPr>
              <a:t>		float scale = 1)</a:t>
            </a:r>
          </a:p>
          <a:p>
            <a:r>
              <a:rPr lang="it-IT" sz="2800" dirty="0">
                <a:latin typeface="Consolas" panose="020B0609020204030204" pitchFamily="49" charset="0"/>
              </a:rPr>
              <a:t>	{</a:t>
            </a:r>
          </a:p>
          <a:p>
            <a:r>
              <a:rPr lang="it-IT" sz="2800" dirty="0">
                <a:latin typeface="Consolas" panose="020B0609020204030204" pitchFamily="49" charset="0"/>
              </a:rPr>
              <a:t>		return LoadUsingFFImageLoading(</a:t>
            </a:r>
          </a:p>
          <a:p>
            <a:r>
              <a:rPr lang="it-IT" sz="2800" dirty="0">
                <a:latin typeface="Consolas" panose="020B0609020204030204" pitchFamily="49" charset="0"/>
              </a:rPr>
              <a:t>			imageSource, cancellationToken);</a:t>
            </a:r>
          </a:p>
          <a:p>
            <a:r>
              <a:rPr lang="it-IT" sz="2800" dirty="0">
                <a:latin typeface="Consolas" panose="020B0609020204030204" pitchFamily="49" charset="0"/>
              </a:rPr>
              <a:t>	}</a:t>
            </a:r>
          </a:p>
          <a:p>
            <a:r>
              <a:rPr lang="it-IT" sz="2800" dirty="0">
                <a:latin typeface="Consolas" panose="020B0609020204030204" pitchFamily="49" charset="0"/>
              </a:rPr>
              <a:t>          ...</a:t>
            </a:r>
          </a:p>
          <a:p>
            <a:r>
              <a:rPr lang="it-IT" sz="2800" dirty="0">
                <a:latin typeface="Consolas" panose="020B0609020204030204" pitchFamily="49" charset="0"/>
              </a:rPr>
              <a:t>}</a:t>
            </a:r>
          </a:p>
        </p:txBody>
      </p:sp>
      <p:sp>
        <p:nvSpPr>
          <p:cNvPr id="9" name="object 5">
            <a:extLst>
              <a:ext uri="{FF2B5EF4-FFF2-40B4-BE49-F238E27FC236}">
                <a16:creationId xmlns:a16="http://schemas.microsoft.com/office/drawing/2014/main" id="{872DEA9A-EA56-4EA4-9BEE-2C4AC0B27695}"/>
              </a:ext>
            </a:extLst>
          </p:cNvPr>
          <p:cNvSpPr/>
          <p:nvPr/>
        </p:nvSpPr>
        <p:spPr>
          <a:xfrm>
            <a:off x="4140738" y="7197951"/>
            <a:ext cx="18565384" cy="5381882"/>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sp>
        <p:nvSpPr>
          <p:cNvPr id="10" name="Rectangle 4">
            <a:extLst>
              <a:ext uri="{FF2B5EF4-FFF2-40B4-BE49-F238E27FC236}">
                <a16:creationId xmlns:a16="http://schemas.microsoft.com/office/drawing/2014/main" id="{1D23712E-8E13-483B-ADAE-072C3FB1BEF7}"/>
              </a:ext>
            </a:extLst>
          </p:cNvPr>
          <p:cNvSpPr>
            <a:spLocks noChangeArrowheads="1"/>
          </p:cNvSpPr>
          <p:nvPr/>
        </p:nvSpPr>
        <p:spPr bwMode="auto">
          <a:xfrm>
            <a:off x="18675852" y="11956686"/>
            <a:ext cx="40302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400" b="0" i="0" u="none" strike="noStrike" cap="none" normalizeH="0" baseline="0" dirty="0" err="1">
                <a:ln>
                  <a:noFill/>
                </a:ln>
                <a:solidFill>
                  <a:schemeClr val="tx1"/>
                </a:solidFill>
                <a:effectLst/>
                <a:latin typeface="Arial Unicode MS"/>
              </a:rPr>
              <a:t>ExportImageSourceHandler</a:t>
            </a:r>
            <a:r>
              <a:rPr kumimoji="0" lang="es-ES" altLang="es-ES" sz="1500" b="0" i="0" u="none" strike="noStrike" cap="none" normalizeH="0" baseline="0" dirty="0">
                <a:ln>
                  <a:noFill/>
                </a:ln>
                <a:solidFill>
                  <a:schemeClr val="tx1"/>
                </a:solidFill>
                <a:effectLst/>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541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DEMO: </a:t>
            </a:r>
            <a:r>
              <a:rPr lang="es-ES" dirty="0" err="1"/>
              <a:t>Images</a:t>
            </a:r>
            <a:endParaRPr lang="es-ES" dirty="0"/>
          </a:p>
        </p:txBody>
      </p:sp>
    </p:spTree>
    <p:extLst>
      <p:ext uri="{BB962C8B-B14F-4D97-AF65-F5344CB8AC3E}">
        <p14:creationId xmlns:p14="http://schemas.microsoft.com/office/powerpoint/2010/main" val="225461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err="1"/>
              <a:t>Layouts</a:t>
            </a:r>
            <a:endParaRPr lang="es-ES" dirty="0"/>
          </a:p>
        </p:txBody>
      </p:sp>
    </p:spTree>
    <p:extLst>
      <p:ext uri="{BB962C8B-B14F-4D97-AF65-F5344CB8AC3E}">
        <p14:creationId xmlns:p14="http://schemas.microsoft.com/office/powerpoint/2010/main" val="249558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a:latin typeface="Calibri (Cuerpo)"/>
              </a:rPr>
              <a:t>Layout</a:t>
            </a:r>
          </a:p>
        </p:txBody>
      </p:sp>
      <p:sp>
        <p:nvSpPr>
          <p:cNvPr id="4" name="Elaborazione 17"/>
          <p:cNvSpPr/>
          <p:nvPr/>
        </p:nvSpPr>
        <p:spPr bwMode="auto">
          <a:xfrm>
            <a:off x="17159757" y="5739993"/>
            <a:ext cx="4266922" cy="1523901"/>
          </a:xfrm>
          <a:prstGeom prst="flowChartProcess">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4000" dirty="0">
                <a:gradFill>
                  <a:gsLst>
                    <a:gs pos="5439">
                      <a:srgbClr val="F8F8F8"/>
                    </a:gs>
                    <a:gs pos="10000">
                      <a:srgbClr val="F8F8F8"/>
                    </a:gs>
                  </a:gsLst>
                  <a:lin ang="5400000" scaled="0"/>
                </a:gradFill>
              </a:rPr>
              <a:t>Layout</a:t>
            </a:r>
          </a:p>
        </p:txBody>
      </p:sp>
      <p:sp>
        <p:nvSpPr>
          <p:cNvPr id="5" name="Elaborazione 20"/>
          <p:cNvSpPr/>
          <p:nvPr/>
        </p:nvSpPr>
        <p:spPr bwMode="auto">
          <a:xfrm>
            <a:off x="17159757" y="2916631"/>
            <a:ext cx="4266922" cy="1523901"/>
          </a:xfrm>
          <a:prstGeom prst="flowChartProcess">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4000" dirty="0">
                <a:gradFill>
                  <a:gsLst>
                    <a:gs pos="5439">
                      <a:srgbClr val="F8F8F8"/>
                    </a:gs>
                    <a:gs pos="10000">
                      <a:srgbClr val="F8F8F8"/>
                    </a:gs>
                  </a:gsLst>
                  <a:lin ang="5400000" scaled="0"/>
                </a:gradFill>
              </a:rPr>
              <a:t>Page</a:t>
            </a:r>
          </a:p>
        </p:txBody>
      </p:sp>
      <p:cxnSp>
        <p:nvCxnSpPr>
          <p:cNvPr id="6" name="Connettore 2 26"/>
          <p:cNvCxnSpPr>
            <a:stCxn id="5" idx="2"/>
            <a:endCxn id="4" idx="0"/>
          </p:cNvCxnSpPr>
          <p:nvPr/>
        </p:nvCxnSpPr>
        <p:spPr>
          <a:xfrm>
            <a:off x="19293218" y="4440533"/>
            <a:ext cx="0" cy="1299461"/>
          </a:xfrm>
          <a:prstGeom prst="straightConnector1">
            <a:avLst/>
          </a:prstGeom>
          <a:ln w="381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Elaborazione 45"/>
          <p:cNvSpPr/>
          <p:nvPr/>
        </p:nvSpPr>
        <p:spPr bwMode="auto">
          <a:xfrm>
            <a:off x="19293219" y="8563831"/>
            <a:ext cx="2438243" cy="1523901"/>
          </a:xfrm>
          <a:prstGeom prst="flowChartProcess">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4000" dirty="0">
                <a:gradFill>
                  <a:gsLst>
                    <a:gs pos="5439">
                      <a:srgbClr val="F8F8F8"/>
                    </a:gs>
                    <a:gs pos="10000">
                      <a:srgbClr val="F8F8F8"/>
                    </a:gs>
                  </a:gsLst>
                  <a:lin ang="5400000" scaled="0"/>
                </a:gradFill>
              </a:rPr>
              <a:t>View2</a:t>
            </a:r>
          </a:p>
        </p:txBody>
      </p:sp>
      <p:cxnSp>
        <p:nvCxnSpPr>
          <p:cNvPr id="10" name="Connettore 2 48"/>
          <p:cNvCxnSpPr>
            <a:cxnSpLocks/>
            <a:stCxn id="4" idx="2"/>
            <a:endCxn id="12" idx="0"/>
          </p:cNvCxnSpPr>
          <p:nvPr/>
        </p:nvCxnSpPr>
        <p:spPr>
          <a:xfrm flipH="1">
            <a:off x="17616930" y="7263893"/>
            <a:ext cx="1676289" cy="1246875"/>
          </a:xfrm>
          <a:prstGeom prst="straightConnector1">
            <a:avLst/>
          </a:prstGeom>
          <a:ln w="381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50"/>
          <p:cNvCxnSpPr>
            <a:stCxn id="4" idx="2"/>
            <a:endCxn id="9" idx="0"/>
          </p:cNvCxnSpPr>
          <p:nvPr/>
        </p:nvCxnSpPr>
        <p:spPr>
          <a:xfrm>
            <a:off x="19293218" y="7263895"/>
            <a:ext cx="1219123" cy="1299937"/>
          </a:xfrm>
          <a:prstGeom prst="straightConnector1">
            <a:avLst/>
          </a:prstGeom>
          <a:ln w="381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Elaborazione 46"/>
          <p:cNvSpPr/>
          <p:nvPr/>
        </p:nvSpPr>
        <p:spPr bwMode="auto">
          <a:xfrm>
            <a:off x="16397807" y="8510768"/>
            <a:ext cx="2438243" cy="1523901"/>
          </a:xfrm>
          <a:prstGeom prst="flowChartProcess">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4000" dirty="0">
                <a:gradFill>
                  <a:gsLst>
                    <a:gs pos="5439">
                      <a:srgbClr val="F8F8F8"/>
                    </a:gs>
                    <a:gs pos="10000">
                      <a:srgbClr val="F8F8F8"/>
                    </a:gs>
                  </a:gsLst>
                  <a:lin ang="5400000" scaled="0"/>
                </a:gradFill>
              </a:rPr>
              <a:t>View1</a:t>
            </a:r>
          </a:p>
        </p:txBody>
      </p:sp>
      <p:sp>
        <p:nvSpPr>
          <p:cNvPr id="13" name="TextBox 2"/>
          <p:cNvSpPr txBox="1"/>
          <p:nvPr/>
        </p:nvSpPr>
        <p:spPr>
          <a:xfrm>
            <a:off x="1676291" y="2916631"/>
            <a:ext cx="14129763" cy="9448740"/>
          </a:xfrm>
          <a:prstGeom prst="rect">
            <a:avLst/>
          </a:prstGeom>
          <a:noFill/>
        </p:spPr>
        <p:txBody>
          <a:bodyPr wrap="square" rtlCol="0">
            <a:spAutoFit/>
          </a:bodyPr>
          <a:lstStyle/>
          <a:p>
            <a:pPr marL="571471" indent="-571471">
              <a:buFont typeface="Arial" panose="020B0604020202020204" pitchFamily="34" charset="0"/>
              <a:buChar char="•"/>
            </a:pPr>
            <a:r>
              <a:rPr lang="en-US" sz="5600" dirty="0">
                <a:cs typeface="Helvetica" panose="020B0604020202020204" pitchFamily="34" charset="0"/>
              </a:rPr>
              <a:t>Un Layout </a:t>
            </a:r>
            <a:r>
              <a:rPr lang="en-US" sz="5600" dirty="0" err="1">
                <a:cs typeface="Helvetica" panose="020B0604020202020204" pitchFamily="34" charset="0"/>
              </a:rPr>
              <a:t>representa</a:t>
            </a:r>
            <a:r>
              <a:rPr lang="en-US" sz="5600" dirty="0">
                <a:cs typeface="Helvetica" panose="020B0604020202020204" pitchFamily="34" charset="0"/>
              </a:rPr>
              <a:t> un </a:t>
            </a:r>
            <a:r>
              <a:rPr lang="en-US" sz="5600" dirty="0" err="1">
                <a:cs typeface="Helvetica" panose="020B0604020202020204" pitchFamily="34" charset="0"/>
              </a:rPr>
              <a:t>nodo</a:t>
            </a:r>
            <a:r>
              <a:rPr lang="en-US" sz="5600" dirty="0">
                <a:cs typeface="Helvetica" panose="020B0604020202020204" pitchFamily="34" charset="0"/>
              </a:rPr>
              <a:t> </a:t>
            </a:r>
            <a:r>
              <a:rPr lang="en-US" sz="5600" dirty="0" err="1">
                <a:cs typeface="Helvetica" panose="020B0604020202020204" pitchFamily="34" charset="0"/>
              </a:rPr>
              <a:t>en</a:t>
            </a:r>
            <a:r>
              <a:rPr lang="en-US" sz="5600" dirty="0">
                <a:cs typeface="Helvetica" panose="020B0604020202020204" pitchFamily="34" charset="0"/>
              </a:rPr>
              <a:t> el </a:t>
            </a:r>
            <a:r>
              <a:rPr lang="en-US" sz="5600" dirty="0" err="1">
                <a:cs typeface="Helvetica" panose="020B0604020202020204" pitchFamily="34" charset="0"/>
              </a:rPr>
              <a:t>árbol</a:t>
            </a:r>
            <a:r>
              <a:rPr lang="en-US" sz="5600" dirty="0">
                <a:cs typeface="Helvetica" panose="020B0604020202020204" pitchFamily="34" charset="0"/>
              </a:rPr>
              <a:t> visual.</a:t>
            </a:r>
          </a:p>
          <a:p>
            <a:pPr marL="571471" indent="-571471">
              <a:buFont typeface="Arial" panose="020B0604020202020204" pitchFamily="34" charset="0"/>
              <a:buChar char="•"/>
            </a:pPr>
            <a:endParaRPr lang="en-US" sz="5600" dirty="0">
              <a:cs typeface="Helvetica" panose="020B0604020202020204" pitchFamily="34" charset="0"/>
            </a:endParaRPr>
          </a:p>
          <a:p>
            <a:pPr marL="571471" indent="-571471">
              <a:buFont typeface="Arial" panose="020B0604020202020204" pitchFamily="34" charset="0"/>
              <a:buChar char="•"/>
            </a:pPr>
            <a:r>
              <a:rPr lang="en-US" sz="5600" dirty="0">
                <a:cs typeface="Helvetica" panose="020B0604020202020204" pitchFamily="34" charset="0"/>
              </a:rPr>
              <a:t>Un Layout </a:t>
            </a:r>
            <a:r>
              <a:rPr lang="en-US" sz="5600" dirty="0" err="1">
                <a:cs typeface="Helvetica" panose="020B0604020202020204" pitchFamily="34" charset="0"/>
              </a:rPr>
              <a:t>cuenta</a:t>
            </a:r>
            <a:r>
              <a:rPr lang="en-US" sz="5600" dirty="0">
                <a:cs typeface="Helvetica" panose="020B0604020202020204" pitchFamily="34" charset="0"/>
              </a:rPr>
              <a:t> con </a:t>
            </a:r>
            <a:r>
              <a:rPr lang="en-US" sz="5600" dirty="0" err="1">
                <a:cs typeface="Helvetica" panose="020B0604020202020204" pitchFamily="34" charset="0"/>
              </a:rPr>
              <a:t>propiedades</a:t>
            </a:r>
            <a:r>
              <a:rPr lang="en-US" sz="5600" dirty="0">
                <a:cs typeface="Helvetica" panose="020B0604020202020204" pitchFamily="34" charset="0"/>
              </a:rPr>
              <a:t> y </a:t>
            </a:r>
            <a:r>
              <a:rPr lang="en-US" sz="5600" dirty="0" err="1">
                <a:cs typeface="Helvetica" panose="020B0604020202020204" pitchFamily="34" charset="0"/>
              </a:rPr>
              <a:t>eventos</a:t>
            </a:r>
            <a:r>
              <a:rPr lang="en-US" sz="5600" dirty="0">
                <a:cs typeface="Helvetica" panose="020B0604020202020204" pitchFamily="34" charset="0"/>
              </a:rPr>
              <a:t> que </a:t>
            </a:r>
            <a:r>
              <a:rPr lang="en-US" sz="5600" dirty="0" err="1">
                <a:cs typeface="Helvetica" panose="020B0604020202020204" pitchFamily="34" charset="0"/>
              </a:rPr>
              <a:t>permiten</a:t>
            </a:r>
            <a:r>
              <a:rPr lang="en-US" sz="5600" dirty="0">
                <a:cs typeface="Helvetica" panose="020B0604020202020204" pitchFamily="34" charset="0"/>
              </a:rPr>
              <a:t> definer </a:t>
            </a:r>
            <a:r>
              <a:rPr lang="en-US" sz="5600" dirty="0" err="1">
                <a:cs typeface="Helvetica" panose="020B0604020202020204" pitchFamily="34" charset="0"/>
              </a:rPr>
              <a:t>su</a:t>
            </a:r>
            <a:r>
              <a:rPr lang="en-US" sz="5600" dirty="0">
                <a:cs typeface="Helvetica" panose="020B0604020202020204" pitchFamily="34" charset="0"/>
              </a:rPr>
              <a:t> </a:t>
            </a:r>
            <a:r>
              <a:rPr lang="en-US" sz="5600" dirty="0" err="1">
                <a:cs typeface="Helvetica" panose="020B0604020202020204" pitchFamily="34" charset="0"/>
              </a:rPr>
              <a:t>comportamiento</a:t>
            </a:r>
            <a:r>
              <a:rPr lang="en-US" sz="5600" dirty="0">
                <a:cs typeface="Helvetica" panose="020B0604020202020204" pitchFamily="34" charset="0"/>
              </a:rPr>
              <a:t>.</a:t>
            </a:r>
          </a:p>
          <a:p>
            <a:pPr marL="571471" indent="-571471">
              <a:buFont typeface="Arial" panose="020B0604020202020204" pitchFamily="34" charset="0"/>
              <a:buChar char="•"/>
            </a:pPr>
            <a:endParaRPr lang="en-US" sz="5600" dirty="0">
              <a:cs typeface="Helvetica" panose="020B0604020202020204" pitchFamily="34" charset="0"/>
            </a:endParaRPr>
          </a:p>
          <a:p>
            <a:pPr marL="571471" indent="-571471">
              <a:buFont typeface="Arial" panose="020B0604020202020204" pitchFamily="34" charset="0"/>
              <a:buChar char="•"/>
            </a:pPr>
            <a:r>
              <a:rPr lang="en-US" sz="5600" dirty="0" err="1">
                <a:cs typeface="Helvetica" panose="020B0604020202020204" pitchFamily="34" charset="0"/>
              </a:rPr>
              <a:t>Es</a:t>
            </a:r>
            <a:r>
              <a:rPr lang="en-US" sz="5600" dirty="0">
                <a:cs typeface="Helvetica" panose="020B0604020202020204" pitchFamily="34" charset="0"/>
              </a:rPr>
              <a:t> el responsible de </a:t>
            </a:r>
            <a:r>
              <a:rPr lang="en-US" sz="5600" dirty="0" err="1">
                <a:cs typeface="Helvetica" panose="020B0604020202020204" pitchFamily="34" charset="0"/>
              </a:rPr>
              <a:t>gestionar</a:t>
            </a:r>
            <a:r>
              <a:rPr lang="en-US" sz="5600" dirty="0">
                <a:cs typeface="Helvetica" panose="020B0604020202020204" pitchFamily="34" charset="0"/>
              </a:rPr>
              <a:t> la </a:t>
            </a:r>
            <a:r>
              <a:rPr lang="en-US" sz="5600" dirty="0" err="1">
                <a:cs typeface="Helvetica" panose="020B0604020202020204" pitchFamily="34" charset="0"/>
              </a:rPr>
              <a:t>ubicación</a:t>
            </a:r>
            <a:r>
              <a:rPr lang="en-US" sz="5600" dirty="0">
                <a:cs typeface="Helvetica" panose="020B0604020202020204" pitchFamily="34" charset="0"/>
              </a:rPr>
              <a:t> y el </a:t>
            </a:r>
            <a:r>
              <a:rPr lang="en-US" sz="5600" dirty="0" err="1">
                <a:cs typeface="Helvetica" panose="020B0604020202020204" pitchFamily="34" charset="0"/>
              </a:rPr>
              <a:t>tamaño</a:t>
            </a:r>
            <a:r>
              <a:rPr lang="en-US" sz="5600" dirty="0">
                <a:cs typeface="Helvetica" panose="020B0604020202020204" pitchFamily="34" charset="0"/>
              </a:rPr>
              <a:t> de </a:t>
            </a:r>
            <a:r>
              <a:rPr lang="en-US" sz="5600" dirty="0" err="1">
                <a:cs typeface="Helvetica" panose="020B0604020202020204" pitchFamily="34" charset="0"/>
              </a:rPr>
              <a:t>nodos</a:t>
            </a:r>
            <a:r>
              <a:rPr lang="en-US" sz="5600" dirty="0">
                <a:cs typeface="Helvetica" panose="020B0604020202020204" pitchFamily="34" charset="0"/>
              </a:rPr>
              <a:t> </a:t>
            </a:r>
            <a:r>
              <a:rPr lang="en-US" sz="5600" dirty="0" err="1">
                <a:cs typeface="Helvetica" panose="020B0604020202020204" pitchFamily="34" charset="0"/>
              </a:rPr>
              <a:t>secundarios</a:t>
            </a:r>
            <a:r>
              <a:rPr lang="en-US" sz="5600" dirty="0">
                <a:cs typeface="Helvetica" panose="020B0604020202020204" pitchFamily="34" charset="0"/>
              </a:rPr>
              <a:t>.</a:t>
            </a:r>
          </a:p>
          <a:p>
            <a:pPr marL="571471" indent="-571471">
              <a:buFont typeface="Arial" panose="020B0604020202020204" pitchFamily="34" charset="0"/>
              <a:buChar char="•"/>
            </a:pPr>
            <a:endParaRPr lang="en-US" sz="5600" dirty="0">
              <a:cs typeface="Helvetica" panose="020B0604020202020204" pitchFamily="34" charset="0"/>
            </a:endParaRPr>
          </a:p>
          <a:p>
            <a:pPr marL="571471" indent="-571471">
              <a:buFont typeface="Arial" panose="020B0604020202020204" pitchFamily="34" charset="0"/>
              <a:buChar char="•"/>
            </a:pPr>
            <a:r>
              <a:rPr lang="en-US" sz="5600" dirty="0" err="1">
                <a:cs typeface="Helvetica" panose="020B0604020202020204" pitchFamily="34" charset="0"/>
              </a:rPr>
              <a:t>Ejemplos</a:t>
            </a:r>
            <a:r>
              <a:rPr lang="en-US" sz="5600" dirty="0">
                <a:cs typeface="Helvetica" panose="020B0604020202020204" pitchFamily="34" charset="0"/>
              </a:rPr>
              <a:t>: </a:t>
            </a:r>
            <a:r>
              <a:rPr lang="en-US" sz="5600" dirty="0" err="1">
                <a:cs typeface="Helvetica" panose="020B0604020202020204" pitchFamily="34" charset="0"/>
              </a:rPr>
              <a:t>StackLayout</a:t>
            </a:r>
            <a:r>
              <a:rPr lang="en-US" sz="5600" dirty="0">
                <a:cs typeface="Helvetica" panose="020B0604020202020204" pitchFamily="34" charset="0"/>
              </a:rPr>
              <a:t>, Grid, etc.</a:t>
            </a:r>
          </a:p>
          <a:p>
            <a:pPr marL="571471" indent="-571471">
              <a:buFont typeface="Arial" panose="020B0604020202020204" pitchFamily="34" charset="0"/>
              <a:buChar char="•"/>
            </a:pPr>
            <a:endParaRPr lang="en-US" sz="4800" dirty="0">
              <a:cs typeface="Helvetica" panose="020B0604020202020204" pitchFamily="34" charset="0"/>
            </a:endParaRPr>
          </a:p>
        </p:txBody>
      </p:sp>
    </p:spTree>
    <p:extLst>
      <p:ext uri="{BB962C8B-B14F-4D97-AF65-F5344CB8AC3E}">
        <p14:creationId xmlns:p14="http://schemas.microsoft.com/office/powerpoint/2010/main" val="423452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a:latin typeface="Calibri (Cuerpo)"/>
              </a:rPr>
              <a:t>El </a:t>
            </a:r>
            <a:r>
              <a:rPr lang="en-US" sz="7200" b="1" dirty="0" err="1">
                <a:latin typeface="Calibri (Cuerpo)"/>
              </a:rPr>
              <a:t>ciclo</a:t>
            </a:r>
            <a:r>
              <a:rPr lang="en-US" sz="7200" b="1" dirty="0">
                <a:latin typeface="Calibri (Cuerpo)"/>
              </a:rPr>
              <a:t> de </a:t>
            </a:r>
            <a:r>
              <a:rPr lang="en-US" sz="7200" b="1" dirty="0" err="1">
                <a:latin typeface="Calibri (Cuerpo)"/>
              </a:rPr>
              <a:t>vida</a:t>
            </a:r>
            <a:r>
              <a:rPr lang="en-US" sz="7200" b="1" dirty="0">
                <a:latin typeface="Calibri (Cuerpo)"/>
              </a:rPr>
              <a:t> de un Layout</a:t>
            </a:r>
          </a:p>
        </p:txBody>
      </p:sp>
      <p:sp>
        <p:nvSpPr>
          <p:cNvPr id="3" name="TextBox 2"/>
          <p:cNvSpPr txBox="1"/>
          <p:nvPr/>
        </p:nvSpPr>
        <p:spPr>
          <a:xfrm>
            <a:off x="1676291" y="3076640"/>
            <a:ext cx="22172316" cy="8956298"/>
          </a:xfrm>
          <a:prstGeom prst="rect">
            <a:avLst/>
          </a:prstGeom>
          <a:noFill/>
        </p:spPr>
        <p:txBody>
          <a:bodyPr wrap="square" rtlCol="0">
            <a:spAutoFit/>
          </a:bodyPr>
          <a:lstStyle/>
          <a:p>
            <a:r>
              <a:rPr lang="en-US" sz="7200" dirty="0">
                <a:cs typeface="Helvetica" panose="020B0604020202020204" pitchFamily="34" charset="0"/>
              </a:rPr>
              <a:t>La </a:t>
            </a:r>
            <a:r>
              <a:rPr lang="en-US" sz="7200" b="1" dirty="0" err="1">
                <a:cs typeface="Helvetica" panose="020B0604020202020204" pitchFamily="34" charset="0"/>
              </a:rPr>
              <a:t>creación</a:t>
            </a:r>
            <a:r>
              <a:rPr lang="en-US" sz="7200" dirty="0">
                <a:cs typeface="Helvetica" panose="020B0604020202020204" pitchFamily="34" charset="0"/>
              </a:rPr>
              <a:t> de un Layout </a:t>
            </a:r>
            <a:r>
              <a:rPr lang="en-US" sz="7200" dirty="0" err="1">
                <a:cs typeface="Helvetica" panose="020B0604020202020204" pitchFamily="34" charset="0"/>
              </a:rPr>
              <a:t>en</a:t>
            </a:r>
            <a:r>
              <a:rPr lang="en-US" sz="7200" dirty="0">
                <a:cs typeface="Helvetica" panose="020B0604020202020204" pitchFamily="34" charset="0"/>
              </a:rPr>
              <a:t> Xamarin.Forms </a:t>
            </a:r>
            <a:r>
              <a:rPr lang="en-US" sz="7200" dirty="0" err="1">
                <a:cs typeface="Helvetica" panose="020B0604020202020204" pitchFamily="34" charset="0"/>
              </a:rPr>
              <a:t>pasa</a:t>
            </a:r>
            <a:r>
              <a:rPr lang="en-US" sz="7200" dirty="0">
                <a:cs typeface="Helvetica" panose="020B0604020202020204" pitchFamily="34" charset="0"/>
              </a:rPr>
              <a:t> </a:t>
            </a:r>
            <a:r>
              <a:rPr lang="en-US" sz="7200" dirty="0" err="1">
                <a:cs typeface="Helvetica" panose="020B0604020202020204" pitchFamily="34" charset="0"/>
              </a:rPr>
              <a:t>por</a:t>
            </a:r>
            <a:r>
              <a:rPr lang="en-US" sz="7200" dirty="0">
                <a:cs typeface="Helvetica" panose="020B0604020202020204" pitchFamily="34" charset="0"/>
              </a:rPr>
              <a:t> dos </a:t>
            </a:r>
            <a:r>
              <a:rPr lang="en-US" sz="7200" dirty="0" err="1">
                <a:cs typeface="Helvetica" panose="020B0604020202020204" pitchFamily="34" charset="0"/>
              </a:rPr>
              <a:t>fases</a:t>
            </a:r>
            <a:r>
              <a:rPr lang="en-US" sz="7200" dirty="0">
                <a:cs typeface="Helvetica" panose="020B0604020202020204" pitchFamily="34" charset="0"/>
              </a:rPr>
              <a:t> </a:t>
            </a:r>
            <a:r>
              <a:rPr lang="en-US" sz="7200" dirty="0" err="1">
                <a:cs typeface="Helvetica" panose="020B0604020202020204" pitchFamily="34" charset="0"/>
              </a:rPr>
              <a:t>diferentes</a:t>
            </a:r>
            <a:r>
              <a:rPr lang="en-US" sz="7200" dirty="0">
                <a:cs typeface="Helvetica" panose="020B0604020202020204" pitchFamily="34" charset="0"/>
              </a:rPr>
              <a:t>:</a:t>
            </a:r>
          </a:p>
          <a:p>
            <a:pPr marL="1142943" indent="-1142943">
              <a:buFont typeface="Arial" panose="020B0604020202020204" pitchFamily="34" charset="0"/>
              <a:buChar char="•"/>
            </a:pPr>
            <a:r>
              <a:rPr lang="en-US" sz="7200" dirty="0" err="1">
                <a:cs typeface="Helvetica" panose="020B0604020202020204" pitchFamily="34" charset="0"/>
              </a:rPr>
              <a:t>Ciclo</a:t>
            </a:r>
            <a:r>
              <a:rPr lang="en-US" sz="7200" dirty="0">
                <a:cs typeface="Helvetica" panose="020B0604020202020204" pitchFamily="34" charset="0"/>
              </a:rPr>
              <a:t> de </a:t>
            </a:r>
            <a:r>
              <a:rPr lang="en-US" sz="7200" b="1" dirty="0" err="1">
                <a:cs typeface="Helvetica" panose="020B0604020202020204" pitchFamily="34" charset="0"/>
              </a:rPr>
              <a:t>invalidación</a:t>
            </a:r>
            <a:r>
              <a:rPr lang="en-US" sz="7200" dirty="0">
                <a:cs typeface="Helvetica" panose="020B0604020202020204" pitchFamily="34" charset="0"/>
              </a:rPr>
              <a:t>: </a:t>
            </a:r>
            <a:r>
              <a:rPr lang="en-US" sz="7200" dirty="0" err="1">
                <a:cs typeface="Helvetica" panose="020B0604020202020204" pitchFamily="34" charset="0"/>
              </a:rPr>
              <a:t>En</a:t>
            </a:r>
            <a:r>
              <a:rPr lang="en-US" sz="7200" dirty="0">
                <a:cs typeface="Helvetica" panose="020B0604020202020204" pitchFamily="34" charset="0"/>
              </a:rPr>
              <a:t> el </a:t>
            </a:r>
            <a:r>
              <a:rPr lang="en-US" sz="7200" dirty="0" err="1">
                <a:cs typeface="Helvetica" panose="020B0604020202020204" pitchFamily="34" charset="0"/>
              </a:rPr>
              <a:t>árbol</a:t>
            </a:r>
            <a:r>
              <a:rPr lang="en-US" sz="7200" dirty="0">
                <a:cs typeface="Helvetica" panose="020B0604020202020204" pitchFamily="34" charset="0"/>
              </a:rPr>
              <a:t> visual, el </a:t>
            </a:r>
            <a:r>
              <a:rPr lang="en-US" sz="7200" dirty="0" err="1">
                <a:cs typeface="Helvetica" panose="020B0604020202020204" pitchFamily="34" charset="0"/>
              </a:rPr>
              <a:t>ciclo</a:t>
            </a:r>
            <a:r>
              <a:rPr lang="en-US" sz="7200" dirty="0">
                <a:cs typeface="Helvetica" panose="020B0604020202020204" pitchFamily="34" charset="0"/>
              </a:rPr>
              <a:t> de </a:t>
            </a:r>
            <a:r>
              <a:rPr lang="en-US" sz="7200" dirty="0" err="1">
                <a:cs typeface="Helvetica" panose="020B0604020202020204" pitchFamily="34" charset="0"/>
              </a:rPr>
              <a:t>invalidación</a:t>
            </a:r>
            <a:r>
              <a:rPr lang="en-US" sz="7200" dirty="0">
                <a:cs typeface="Helvetica" panose="020B0604020202020204" pitchFamily="34" charset="0"/>
              </a:rPr>
              <a:t> </a:t>
            </a:r>
            <a:r>
              <a:rPr lang="en-US" sz="7200" dirty="0" err="1">
                <a:cs typeface="Helvetica" panose="020B0604020202020204" pitchFamily="34" charset="0"/>
              </a:rPr>
              <a:t>es</a:t>
            </a:r>
            <a:r>
              <a:rPr lang="en-US" sz="7200" dirty="0">
                <a:cs typeface="Helvetica" panose="020B0604020202020204" pitchFamily="34" charset="0"/>
              </a:rPr>
              <a:t> el </a:t>
            </a:r>
            <a:r>
              <a:rPr lang="en-US" sz="7200" dirty="0" err="1">
                <a:cs typeface="Helvetica" panose="020B0604020202020204" pitchFamily="34" charset="0"/>
              </a:rPr>
              <a:t>proceso</a:t>
            </a:r>
            <a:r>
              <a:rPr lang="en-US" sz="7200" dirty="0">
                <a:cs typeface="Helvetica" panose="020B0604020202020204" pitchFamily="34" charset="0"/>
              </a:rPr>
              <a:t> de </a:t>
            </a:r>
            <a:r>
              <a:rPr lang="en-US" sz="7200" dirty="0" err="1">
                <a:cs typeface="Helvetica" panose="020B0604020202020204" pitchFamily="34" charset="0"/>
              </a:rPr>
              <a:t>notificación</a:t>
            </a:r>
            <a:r>
              <a:rPr lang="en-US" sz="7200" dirty="0">
                <a:cs typeface="Helvetica" panose="020B0604020202020204" pitchFamily="34" charset="0"/>
              </a:rPr>
              <a:t> </a:t>
            </a:r>
            <a:r>
              <a:rPr lang="en-US" sz="7200" dirty="0" err="1">
                <a:cs typeface="Helvetica" panose="020B0604020202020204" pitchFamily="34" charset="0"/>
              </a:rPr>
              <a:t>recursivamente</a:t>
            </a:r>
            <a:r>
              <a:rPr lang="en-US" sz="7200" dirty="0">
                <a:cs typeface="Helvetica" panose="020B0604020202020204" pitchFamily="34" charset="0"/>
              </a:rPr>
              <a:t> </a:t>
            </a:r>
            <a:r>
              <a:rPr lang="en-US" sz="7200" dirty="0" err="1">
                <a:cs typeface="Helvetica" panose="020B0604020202020204" pitchFamily="34" charset="0"/>
              </a:rPr>
              <a:t>hacia</a:t>
            </a:r>
            <a:r>
              <a:rPr lang="en-US" sz="7200" dirty="0">
                <a:cs typeface="Helvetica" panose="020B0604020202020204" pitchFamily="34" charset="0"/>
              </a:rPr>
              <a:t> el </a:t>
            </a:r>
            <a:r>
              <a:rPr lang="en-US" sz="7200" dirty="0" err="1">
                <a:cs typeface="Helvetica" panose="020B0604020202020204" pitchFamily="34" charset="0"/>
              </a:rPr>
              <a:t>nodo</a:t>
            </a:r>
            <a:r>
              <a:rPr lang="en-US" sz="7200" dirty="0">
                <a:cs typeface="Helvetica" panose="020B0604020202020204" pitchFamily="34" charset="0"/>
              </a:rPr>
              <a:t> padre.</a:t>
            </a:r>
          </a:p>
          <a:p>
            <a:pPr marL="1142943" indent="-1142943">
              <a:buFont typeface="Arial" panose="020B0604020202020204" pitchFamily="34" charset="0"/>
              <a:buChar char="•"/>
            </a:pPr>
            <a:r>
              <a:rPr lang="en-US" sz="7200" dirty="0" err="1">
                <a:cs typeface="Helvetica" panose="020B0604020202020204" pitchFamily="34" charset="0"/>
              </a:rPr>
              <a:t>Ciclo</a:t>
            </a:r>
            <a:r>
              <a:rPr lang="en-US" sz="7200" dirty="0">
                <a:cs typeface="Helvetica" panose="020B0604020202020204" pitchFamily="34" charset="0"/>
              </a:rPr>
              <a:t> de </a:t>
            </a:r>
            <a:r>
              <a:rPr lang="en-US" sz="7200" b="1" dirty="0">
                <a:cs typeface="Helvetica" panose="020B0604020202020204" pitchFamily="34" charset="0"/>
              </a:rPr>
              <a:t>Layout</a:t>
            </a:r>
            <a:r>
              <a:rPr lang="en-US" sz="7200" dirty="0">
                <a:cs typeface="Helvetica" panose="020B0604020202020204" pitchFamily="34" charset="0"/>
              </a:rPr>
              <a:t>: </a:t>
            </a:r>
            <a:r>
              <a:rPr lang="en-US" sz="7200" dirty="0" err="1">
                <a:cs typeface="Helvetica" panose="020B0604020202020204" pitchFamily="34" charset="0"/>
              </a:rPr>
              <a:t>Tras</a:t>
            </a:r>
            <a:r>
              <a:rPr lang="en-US" sz="7200" dirty="0">
                <a:cs typeface="Helvetica" panose="020B0604020202020204" pitchFamily="34" charset="0"/>
              </a:rPr>
              <a:t> </a:t>
            </a:r>
            <a:r>
              <a:rPr lang="en-US" sz="7200" dirty="0" err="1">
                <a:cs typeface="Helvetica" panose="020B0604020202020204" pitchFamily="34" charset="0"/>
              </a:rPr>
              <a:t>invalidar</a:t>
            </a:r>
            <a:r>
              <a:rPr lang="en-US" sz="7200" dirty="0">
                <a:cs typeface="Helvetica" panose="020B0604020202020204" pitchFamily="34" charset="0"/>
              </a:rPr>
              <a:t>, se </a:t>
            </a:r>
            <a:r>
              <a:rPr lang="en-US" sz="7200" dirty="0" err="1">
                <a:cs typeface="Helvetica" panose="020B0604020202020204" pitchFamily="34" charset="0"/>
              </a:rPr>
              <a:t>procede</a:t>
            </a:r>
            <a:r>
              <a:rPr lang="en-US" sz="7200" dirty="0">
                <a:cs typeface="Helvetica" panose="020B0604020202020204" pitchFamily="34" charset="0"/>
              </a:rPr>
              <a:t> a la </a:t>
            </a:r>
            <a:r>
              <a:rPr lang="en-US" sz="7200" dirty="0" err="1">
                <a:cs typeface="Helvetica" panose="020B0604020202020204" pitchFamily="34" charset="0"/>
              </a:rPr>
              <a:t>reorganización</a:t>
            </a:r>
            <a:r>
              <a:rPr lang="en-US" sz="7200" dirty="0">
                <a:cs typeface="Helvetica" panose="020B0604020202020204" pitchFamily="34" charset="0"/>
              </a:rPr>
              <a:t> de </a:t>
            </a:r>
            <a:r>
              <a:rPr lang="en-US" sz="7200" dirty="0" err="1">
                <a:cs typeface="Helvetica" panose="020B0604020202020204" pitchFamily="34" charset="0"/>
              </a:rPr>
              <a:t>elementos</a:t>
            </a:r>
            <a:r>
              <a:rPr lang="en-US" sz="7200" dirty="0">
                <a:cs typeface="Helvetica" panose="020B0604020202020204" pitchFamily="34" charset="0"/>
              </a:rPr>
              <a:t> </a:t>
            </a:r>
            <a:r>
              <a:rPr lang="en-US" sz="7200" dirty="0" err="1">
                <a:cs typeface="Helvetica" panose="020B0604020202020204" pitchFamily="34" charset="0"/>
              </a:rPr>
              <a:t>marcados</a:t>
            </a:r>
            <a:r>
              <a:rPr lang="en-US" sz="7200" dirty="0">
                <a:cs typeface="Helvetica" panose="020B0604020202020204" pitchFamily="34" charset="0"/>
              </a:rPr>
              <a:t> </a:t>
            </a:r>
            <a:r>
              <a:rPr lang="en-US" sz="7200" dirty="0" err="1">
                <a:cs typeface="Helvetica" panose="020B0604020202020204" pitchFamily="34" charset="0"/>
              </a:rPr>
              <a:t>como</a:t>
            </a:r>
            <a:r>
              <a:rPr lang="en-US" sz="7200" dirty="0">
                <a:cs typeface="Helvetica" panose="020B0604020202020204" pitchFamily="34" charset="0"/>
              </a:rPr>
              <a:t> “</a:t>
            </a:r>
            <a:r>
              <a:rPr lang="en-US" sz="7200" dirty="0" err="1">
                <a:cs typeface="Helvetica" panose="020B0604020202020204" pitchFamily="34" charset="0"/>
              </a:rPr>
              <a:t>invalidados</a:t>
            </a:r>
            <a:r>
              <a:rPr lang="en-US" sz="7200" dirty="0">
                <a:cs typeface="Helvetica" panose="020B0604020202020204" pitchFamily="34" charset="0"/>
              </a:rPr>
              <a:t>”.</a:t>
            </a:r>
            <a:endParaRPr lang="en-US" sz="4800" dirty="0">
              <a:cs typeface="Helvetica" panose="020B0604020202020204" pitchFamily="34" charset="0"/>
            </a:endParaRPr>
          </a:p>
        </p:txBody>
      </p:sp>
    </p:spTree>
    <p:extLst>
      <p:ext uri="{BB962C8B-B14F-4D97-AF65-F5344CB8AC3E}">
        <p14:creationId xmlns:p14="http://schemas.microsoft.com/office/powerpoint/2010/main" val="216090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C773A-5BB4-48A2-BDC7-1C17D3880BAF}"/>
              </a:ext>
            </a:extLst>
          </p:cNvPr>
          <p:cNvSpPr>
            <a:spLocks noGrp="1"/>
          </p:cNvSpPr>
          <p:nvPr>
            <p:ph type="body" sz="quarter" idx="13"/>
          </p:nvPr>
        </p:nvSpPr>
        <p:spPr/>
        <p:txBody>
          <a:bodyPr/>
          <a:lstStyle/>
          <a:p>
            <a:r>
              <a:rPr lang="es-ES" dirty="0"/>
              <a:t>@</a:t>
            </a:r>
            <a:r>
              <a:rPr lang="es-ES" dirty="0" err="1"/>
              <a:t>jsuarezruiz</a:t>
            </a:r>
            <a:endParaRPr lang="es-ES" dirty="0"/>
          </a:p>
        </p:txBody>
      </p:sp>
      <p:sp>
        <p:nvSpPr>
          <p:cNvPr id="4" name="Text Placeholder 3">
            <a:extLst>
              <a:ext uri="{FF2B5EF4-FFF2-40B4-BE49-F238E27FC236}">
                <a16:creationId xmlns:a16="http://schemas.microsoft.com/office/drawing/2014/main" id="{D104AAA2-DEAC-44DA-9BC9-0F280193D7DD}"/>
              </a:ext>
            </a:extLst>
          </p:cNvPr>
          <p:cNvSpPr>
            <a:spLocks noGrp="1"/>
          </p:cNvSpPr>
          <p:nvPr>
            <p:ph type="body" sz="quarter" idx="15"/>
          </p:nvPr>
        </p:nvSpPr>
        <p:spPr>
          <a:xfrm>
            <a:off x="1104923" y="10964670"/>
            <a:ext cx="7066852" cy="674031"/>
          </a:xfrm>
        </p:spPr>
        <p:txBody>
          <a:bodyPr/>
          <a:lstStyle/>
          <a:p>
            <a:r>
              <a:rPr lang="es-ES" dirty="0"/>
              <a:t>javiersuarezruiz@hotmail.com</a:t>
            </a:r>
          </a:p>
        </p:txBody>
      </p:sp>
      <p:sp>
        <p:nvSpPr>
          <p:cNvPr id="5" name="Text Placeholder 4">
            <a:extLst>
              <a:ext uri="{FF2B5EF4-FFF2-40B4-BE49-F238E27FC236}">
                <a16:creationId xmlns:a16="http://schemas.microsoft.com/office/drawing/2014/main" id="{A8CDB220-4B0D-4B69-AE78-837FE529DD16}"/>
              </a:ext>
            </a:extLst>
          </p:cNvPr>
          <p:cNvSpPr>
            <a:spLocks noGrp="1"/>
          </p:cNvSpPr>
          <p:nvPr>
            <p:ph type="body" sz="quarter" idx="16"/>
          </p:nvPr>
        </p:nvSpPr>
        <p:spPr/>
        <p:txBody>
          <a:bodyPr/>
          <a:lstStyle/>
          <a:p>
            <a:r>
              <a:rPr lang="es-ES" dirty="0"/>
              <a:t>Trabajo en Microsoft en Visual Studio para macOS.</a:t>
            </a:r>
          </a:p>
          <a:p>
            <a:r>
              <a:rPr lang="es-ES" dirty="0"/>
              <a:t>Coordinador de CartujaDotNet, comunidad .NET de Sevilla y de SVQXDG, comunidad Xamarin de Sevilla.</a:t>
            </a:r>
          </a:p>
        </p:txBody>
      </p:sp>
      <p:sp>
        <p:nvSpPr>
          <p:cNvPr id="6" name="Text Placeholder 5">
            <a:extLst>
              <a:ext uri="{FF2B5EF4-FFF2-40B4-BE49-F238E27FC236}">
                <a16:creationId xmlns:a16="http://schemas.microsoft.com/office/drawing/2014/main" id="{643E41F4-D571-46F0-B565-9F3D8E6325B5}"/>
              </a:ext>
            </a:extLst>
          </p:cNvPr>
          <p:cNvSpPr>
            <a:spLocks noGrp="1"/>
          </p:cNvSpPr>
          <p:nvPr>
            <p:ph type="body" sz="quarter" idx="17"/>
          </p:nvPr>
        </p:nvSpPr>
        <p:spPr/>
        <p:txBody>
          <a:bodyPr/>
          <a:lstStyle/>
          <a:p>
            <a:r>
              <a:rPr lang="es-ES" dirty="0"/>
              <a:t>Javier Suárez</a:t>
            </a:r>
          </a:p>
        </p:txBody>
      </p:sp>
      <p:sp>
        <p:nvSpPr>
          <p:cNvPr id="7" name="Text Placeholder 6">
            <a:extLst>
              <a:ext uri="{FF2B5EF4-FFF2-40B4-BE49-F238E27FC236}">
                <a16:creationId xmlns:a16="http://schemas.microsoft.com/office/drawing/2014/main" id="{5DD1FF54-6E58-427F-9B1F-A901F2A7F5FA}"/>
              </a:ext>
            </a:extLst>
          </p:cNvPr>
          <p:cNvSpPr>
            <a:spLocks noGrp="1"/>
          </p:cNvSpPr>
          <p:nvPr>
            <p:ph type="body" sz="quarter" idx="18"/>
          </p:nvPr>
        </p:nvSpPr>
        <p:spPr/>
        <p:txBody>
          <a:bodyPr/>
          <a:lstStyle/>
          <a:p>
            <a:r>
              <a:rPr lang="es-ES" dirty="0"/>
              <a:t>Senior Software </a:t>
            </a:r>
            <a:r>
              <a:rPr lang="es-ES" dirty="0" err="1"/>
              <a:t>Engineer</a:t>
            </a:r>
            <a:r>
              <a:rPr lang="es-ES" dirty="0"/>
              <a:t> at Microsoft	</a:t>
            </a:r>
          </a:p>
        </p:txBody>
      </p:sp>
      <p:pic>
        <p:nvPicPr>
          <p:cNvPr id="11" name="Marcador de posición de imagen 10" descr="Imagen que contiene hombre, persona, pared, edificio&#10;&#10;Descripción generada automáticamente">
            <a:extLst>
              <a:ext uri="{FF2B5EF4-FFF2-40B4-BE49-F238E27FC236}">
                <a16:creationId xmlns:a16="http://schemas.microsoft.com/office/drawing/2014/main" id="{824FDCC0-FF30-4041-95A3-FC75C2030B1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7" b="27"/>
          <a:stretch>
            <a:fillRect/>
          </a:stretch>
        </p:blipFill>
        <p:spPr/>
      </p:pic>
    </p:spTree>
    <p:extLst>
      <p:ext uri="{BB962C8B-B14F-4D97-AF65-F5344CB8AC3E}">
        <p14:creationId xmlns:p14="http://schemas.microsoft.com/office/powerpoint/2010/main" val="3897975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err="1">
                <a:latin typeface="Calibri (Cuerpo)"/>
              </a:rPr>
              <a:t>Ciclo</a:t>
            </a:r>
            <a:r>
              <a:rPr lang="en-US" sz="7200" b="1" dirty="0">
                <a:latin typeface="Calibri (Cuerpo)"/>
              </a:rPr>
              <a:t> de </a:t>
            </a:r>
            <a:r>
              <a:rPr lang="en-US" sz="7200" b="1" dirty="0" err="1">
                <a:latin typeface="Calibri (Cuerpo)"/>
              </a:rPr>
              <a:t>invalidación</a:t>
            </a:r>
            <a:endParaRPr lang="en-US" sz="7200" b="1" dirty="0">
              <a:latin typeface="Calibri (Cuerpo)"/>
            </a:endParaRPr>
          </a:p>
        </p:txBody>
      </p:sp>
      <p:sp>
        <p:nvSpPr>
          <p:cNvPr id="4" name="Rettangolo 14"/>
          <p:cNvSpPr/>
          <p:nvPr/>
        </p:nvSpPr>
        <p:spPr bwMode="auto">
          <a:xfrm>
            <a:off x="1459291" y="3396972"/>
            <a:ext cx="6705163" cy="2895411"/>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4000" dirty="0">
                <a:gradFill>
                  <a:gsLst>
                    <a:gs pos="5439">
                      <a:srgbClr val="F8F8F8"/>
                    </a:gs>
                    <a:gs pos="10000">
                      <a:srgbClr val="F8F8F8"/>
                    </a:gs>
                  </a:gsLst>
                  <a:lin ang="5400000" scaled="0"/>
                </a:gradFill>
              </a:rPr>
              <a:t>VisualElement.</a:t>
            </a:r>
          </a:p>
          <a:p>
            <a:pPr algn="ctr" defTabSz="1864851" fontAlgn="base">
              <a:spcBef>
                <a:spcPct val="0"/>
              </a:spcBef>
              <a:spcAft>
                <a:spcPct val="0"/>
              </a:spcAft>
            </a:pPr>
            <a:r>
              <a:rPr lang="it-IT" sz="4000" dirty="0">
                <a:gradFill>
                  <a:gsLst>
                    <a:gs pos="5439">
                      <a:srgbClr val="F8F8F8"/>
                    </a:gs>
                    <a:gs pos="10000">
                      <a:srgbClr val="F8F8F8"/>
                    </a:gs>
                  </a:gsLst>
                  <a:lin ang="5400000" scaled="0"/>
                </a:gradFill>
              </a:rPr>
              <a:t>InvalidateMeasureInternal()</a:t>
            </a:r>
          </a:p>
        </p:txBody>
      </p:sp>
      <p:sp>
        <p:nvSpPr>
          <p:cNvPr id="5" name="Freccia in su 16"/>
          <p:cNvSpPr/>
          <p:nvPr/>
        </p:nvSpPr>
        <p:spPr bwMode="auto">
          <a:xfrm rot="5400000" flipH="1">
            <a:off x="8859201" y="4011236"/>
            <a:ext cx="609560" cy="1666883"/>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endParaRPr lang="it-IT" sz="4000" dirty="0">
              <a:gradFill>
                <a:gsLst>
                  <a:gs pos="5439">
                    <a:srgbClr val="F8F8F8"/>
                  </a:gs>
                  <a:gs pos="10000">
                    <a:srgbClr val="F8F8F8"/>
                  </a:gs>
                </a:gsLst>
                <a:lin ang="5400000" scaled="0"/>
              </a:gradFill>
            </a:endParaRPr>
          </a:p>
        </p:txBody>
      </p:sp>
      <p:sp>
        <p:nvSpPr>
          <p:cNvPr id="6" name="Rettangolo 14"/>
          <p:cNvSpPr/>
          <p:nvPr/>
        </p:nvSpPr>
        <p:spPr bwMode="auto">
          <a:xfrm>
            <a:off x="10163508" y="3396972"/>
            <a:ext cx="6705163" cy="2895411"/>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4000" dirty="0">
                <a:gradFill>
                  <a:gsLst>
                    <a:gs pos="5439">
                      <a:srgbClr val="F8F8F8"/>
                    </a:gs>
                    <a:gs pos="10000">
                      <a:srgbClr val="F8F8F8"/>
                    </a:gs>
                  </a:gsLst>
                  <a:lin ang="5400000" scaled="0"/>
                </a:gradFill>
              </a:rPr>
              <a:t>VisualElement.</a:t>
            </a:r>
          </a:p>
          <a:p>
            <a:pPr algn="ctr" defTabSz="1864851" fontAlgn="base">
              <a:spcBef>
                <a:spcPct val="0"/>
              </a:spcBef>
              <a:spcAft>
                <a:spcPct val="0"/>
              </a:spcAft>
            </a:pPr>
            <a:r>
              <a:rPr lang="it-IT" sz="4000" dirty="0">
                <a:gradFill>
                  <a:gsLst>
                    <a:gs pos="5439">
                      <a:srgbClr val="F8F8F8"/>
                    </a:gs>
                    <a:gs pos="10000">
                      <a:srgbClr val="F8F8F8"/>
                    </a:gs>
                  </a:gsLst>
                  <a:lin ang="5400000" scaled="0"/>
                </a:gradFill>
              </a:rPr>
              <a:t>MeasureInvalidated</a:t>
            </a:r>
          </a:p>
        </p:txBody>
      </p:sp>
      <p:sp>
        <p:nvSpPr>
          <p:cNvPr id="7" name="Freccia in su 16"/>
          <p:cNvSpPr/>
          <p:nvPr/>
        </p:nvSpPr>
        <p:spPr bwMode="auto">
          <a:xfrm rot="10800000" flipH="1">
            <a:off x="13211310" y="6477269"/>
            <a:ext cx="609560" cy="1666883"/>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endParaRPr lang="it-IT" sz="4000" dirty="0">
              <a:gradFill>
                <a:gsLst>
                  <a:gs pos="5439">
                    <a:srgbClr val="F8F8F8"/>
                  </a:gs>
                  <a:gs pos="10000">
                    <a:srgbClr val="F8F8F8"/>
                  </a:gs>
                </a:gsLst>
                <a:lin ang="5400000" scaled="0"/>
              </a:gradFill>
            </a:endParaRPr>
          </a:p>
        </p:txBody>
      </p:sp>
      <p:sp>
        <p:nvSpPr>
          <p:cNvPr id="9" name="Decisione 6"/>
          <p:cNvSpPr/>
          <p:nvPr/>
        </p:nvSpPr>
        <p:spPr bwMode="auto">
          <a:xfrm>
            <a:off x="11306432" y="8696018"/>
            <a:ext cx="4419312" cy="2542640"/>
          </a:xfrm>
          <a:prstGeom prst="flowChartDecision">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4000" dirty="0">
                <a:gradFill>
                  <a:gsLst>
                    <a:gs pos="5439">
                      <a:srgbClr val="F8F8F8"/>
                    </a:gs>
                    <a:gs pos="10000">
                      <a:srgbClr val="F8F8F8"/>
                    </a:gs>
                  </a:gsLst>
                  <a:lin ang="5400000" scaled="0"/>
                </a:gradFill>
              </a:rPr>
              <a:t>¿Es nodo raíz?</a:t>
            </a:r>
          </a:p>
        </p:txBody>
      </p:sp>
      <p:sp>
        <p:nvSpPr>
          <p:cNvPr id="10" name="Rettangolo 41"/>
          <p:cNvSpPr/>
          <p:nvPr/>
        </p:nvSpPr>
        <p:spPr>
          <a:xfrm>
            <a:off x="16140316" y="9598028"/>
            <a:ext cx="821059" cy="1200329"/>
          </a:xfrm>
          <a:prstGeom prst="rect">
            <a:avLst/>
          </a:prstGeom>
        </p:spPr>
        <p:txBody>
          <a:bodyPr wrap="none">
            <a:spAutoFit/>
          </a:bodyPr>
          <a:lstStyle/>
          <a:p>
            <a:r>
              <a:rPr lang="it-IT" sz="7200" dirty="0"/>
              <a:t>Si</a:t>
            </a:r>
          </a:p>
        </p:txBody>
      </p:sp>
      <p:sp>
        <p:nvSpPr>
          <p:cNvPr id="11" name="Rettangolo 41"/>
          <p:cNvSpPr/>
          <p:nvPr/>
        </p:nvSpPr>
        <p:spPr>
          <a:xfrm>
            <a:off x="10054815" y="9598028"/>
            <a:ext cx="1268296" cy="1200329"/>
          </a:xfrm>
          <a:prstGeom prst="rect">
            <a:avLst/>
          </a:prstGeom>
        </p:spPr>
        <p:txBody>
          <a:bodyPr wrap="none">
            <a:spAutoFit/>
          </a:bodyPr>
          <a:lstStyle/>
          <a:p>
            <a:r>
              <a:rPr lang="it-IT" sz="7200" dirty="0"/>
              <a:t>No</a:t>
            </a:r>
          </a:p>
        </p:txBody>
      </p:sp>
      <p:cxnSp>
        <p:nvCxnSpPr>
          <p:cNvPr id="13" name="Conector: curvado 12"/>
          <p:cNvCxnSpPr>
            <a:stCxn id="11" idx="1"/>
            <a:endCxn id="5" idx="1"/>
          </p:cNvCxnSpPr>
          <p:nvPr/>
        </p:nvCxnSpPr>
        <p:spPr>
          <a:xfrm rot="10800000">
            <a:off x="9738361" y="5149459"/>
            <a:ext cx="316455" cy="5048735"/>
          </a:xfrm>
          <a:prstGeom prst="curved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ector: curvado 14"/>
          <p:cNvCxnSpPr>
            <a:stCxn id="10" idx="3"/>
          </p:cNvCxnSpPr>
          <p:nvPr/>
        </p:nvCxnSpPr>
        <p:spPr>
          <a:xfrm flipV="1">
            <a:off x="16961375" y="8144156"/>
            <a:ext cx="2480391" cy="2054037"/>
          </a:xfrm>
          <a:prstGeom prst="curvedConnector3">
            <a:avLst>
              <a:gd name="adj1" fmla="val 50000"/>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ttangolo 14"/>
          <p:cNvSpPr/>
          <p:nvPr/>
        </p:nvSpPr>
        <p:spPr bwMode="auto">
          <a:xfrm>
            <a:off x="19711534" y="7234130"/>
            <a:ext cx="3232214" cy="1891531"/>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4000" dirty="0">
                <a:gradFill>
                  <a:gsLst>
                    <a:gs pos="5439">
                      <a:srgbClr val="F8F8F8"/>
                    </a:gs>
                    <a:gs pos="10000">
                      <a:srgbClr val="F8F8F8"/>
                    </a:gs>
                  </a:gsLst>
                  <a:lin ang="5400000" scaled="0"/>
                </a:gradFill>
              </a:rPr>
              <a:t>Ciclo Layout</a:t>
            </a:r>
          </a:p>
        </p:txBody>
      </p:sp>
    </p:spTree>
    <p:extLst>
      <p:ext uri="{BB962C8B-B14F-4D97-AF65-F5344CB8AC3E}">
        <p14:creationId xmlns:p14="http://schemas.microsoft.com/office/powerpoint/2010/main" val="375709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err="1">
                <a:latin typeface="Calibri (Cuerpo)"/>
              </a:rPr>
              <a:t>Ciclo</a:t>
            </a:r>
            <a:r>
              <a:rPr lang="en-US" sz="7200" b="1" dirty="0">
                <a:latin typeface="Calibri (Cuerpo)"/>
              </a:rPr>
              <a:t> de Layout</a:t>
            </a:r>
          </a:p>
        </p:txBody>
      </p:sp>
      <p:sp>
        <p:nvSpPr>
          <p:cNvPr id="4" name="Rettangolo 14"/>
          <p:cNvSpPr/>
          <p:nvPr/>
        </p:nvSpPr>
        <p:spPr bwMode="auto">
          <a:xfrm>
            <a:off x="1459291" y="3396972"/>
            <a:ext cx="6705163" cy="2895411"/>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4000" dirty="0">
                <a:gradFill>
                  <a:gsLst>
                    <a:gs pos="5439">
                      <a:srgbClr val="F8F8F8"/>
                    </a:gs>
                    <a:gs pos="10000">
                      <a:srgbClr val="F8F8F8"/>
                    </a:gs>
                  </a:gsLst>
                  <a:lin ang="5400000" scaled="0"/>
                </a:gradFill>
              </a:rPr>
              <a:t>VisualElementRenderer&lt;T&gt;.</a:t>
            </a:r>
          </a:p>
          <a:p>
            <a:pPr algn="ctr" defTabSz="1864851" fontAlgn="base">
              <a:spcBef>
                <a:spcPct val="0"/>
              </a:spcBef>
              <a:spcAft>
                <a:spcPct val="0"/>
              </a:spcAft>
            </a:pPr>
            <a:r>
              <a:rPr lang="it-IT" sz="4000" dirty="0">
                <a:gradFill>
                  <a:gsLst>
                    <a:gs pos="5439">
                      <a:srgbClr val="F8F8F8"/>
                    </a:gs>
                    <a:gs pos="10000">
                      <a:srgbClr val="F8F8F8"/>
                    </a:gs>
                  </a:gsLst>
                  <a:lin ang="5400000" scaled="0"/>
                </a:gradFill>
              </a:rPr>
              <a:t>OnLayout()</a:t>
            </a:r>
          </a:p>
        </p:txBody>
      </p:sp>
      <p:sp>
        <p:nvSpPr>
          <p:cNvPr id="5" name="Freccia in su 16"/>
          <p:cNvSpPr/>
          <p:nvPr/>
        </p:nvSpPr>
        <p:spPr bwMode="auto">
          <a:xfrm rot="5400000" flipH="1">
            <a:off x="8859201" y="4011236"/>
            <a:ext cx="609560" cy="1666883"/>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endParaRPr lang="it-IT" sz="4000" dirty="0">
              <a:gradFill>
                <a:gsLst>
                  <a:gs pos="5439">
                    <a:srgbClr val="F8F8F8"/>
                  </a:gs>
                  <a:gs pos="10000">
                    <a:srgbClr val="F8F8F8"/>
                  </a:gs>
                </a:gsLst>
                <a:lin ang="5400000" scaled="0"/>
              </a:gradFill>
            </a:endParaRPr>
          </a:p>
        </p:txBody>
      </p:sp>
      <p:sp>
        <p:nvSpPr>
          <p:cNvPr id="6" name="Rettangolo 14"/>
          <p:cNvSpPr/>
          <p:nvPr/>
        </p:nvSpPr>
        <p:spPr bwMode="auto">
          <a:xfrm>
            <a:off x="10163508" y="3396972"/>
            <a:ext cx="6705163" cy="2895411"/>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4000" dirty="0">
                <a:gradFill>
                  <a:gsLst>
                    <a:gs pos="5439">
                      <a:srgbClr val="F8F8F8"/>
                    </a:gs>
                    <a:gs pos="10000">
                      <a:srgbClr val="F8F8F8"/>
                    </a:gs>
                  </a:gsLst>
                  <a:lin ang="5400000" scaled="0"/>
                </a:gradFill>
              </a:rPr>
              <a:t>VisualElement.</a:t>
            </a:r>
          </a:p>
          <a:p>
            <a:pPr algn="ctr" defTabSz="1864851" fontAlgn="base">
              <a:spcBef>
                <a:spcPct val="0"/>
              </a:spcBef>
              <a:spcAft>
                <a:spcPct val="0"/>
              </a:spcAft>
            </a:pPr>
            <a:r>
              <a:rPr lang="it-IT" sz="4000" dirty="0">
                <a:gradFill>
                  <a:gsLst>
                    <a:gs pos="5439">
                      <a:srgbClr val="F8F8F8"/>
                    </a:gs>
                    <a:gs pos="10000">
                      <a:srgbClr val="F8F8F8"/>
                    </a:gs>
                  </a:gsLst>
                  <a:lin ang="5400000" scaled="0"/>
                </a:gradFill>
              </a:rPr>
              <a:t>UpdateLayout</a:t>
            </a:r>
          </a:p>
        </p:txBody>
      </p:sp>
      <p:sp>
        <p:nvSpPr>
          <p:cNvPr id="7" name="Freccia in su 16"/>
          <p:cNvSpPr/>
          <p:nvPr/>
        </p:nvSpPr>
        <p:spPr bwMode="auto">
          <a:xfrm rot="10800000" flipH="1">
            <a:off x="13211310" y="6477269"/>
            <a:ext cx="609560" cy="1666883"/>
          </a:xfrm>
          <a:prstGeom prst="upArrow">
            <a:avLst>
              <a:gd name="adj1" fmla="val 35000"/>
              <a:gd name="adj2" fmla="val 4250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endParaRPr lang="it-IT" sz="4000" dirty="0">
              <a:gradFill>
                <a:gsLst>
                  <a:gs pos="5439">
                    <a:srgbClr val="F8F8F8"/>
                  </a:gs>
                  <a:gs pos="10000">
                    <a:srgbClr val="F8F8F8"/>
                  </a:gs>
                </a:gsLst>
                <a:lin ang="5400000" scaled="0"/>
              </a:gradFill>
            </a:endParaRPr>
          </a:p>
        </p:txBody>
      </p:sp>
      <p:sp>
        <p:nvSpPr>
          <p:cNvPr id="9" name="Decisione 6"/>
          <p:cNvSpPr/>
          <p:nvPr/>
        </p:nvSpPr>
        <p:spPr bwMode="auto">
          <a:xfrm>
            <a:off x="11306432" y="8696018"/>
            <a:ext cx="4419312" cy="2542640"/>
          </a:xfrm>
          <a:prstGeom prst="flowChartDecision">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3200" dirty="0">
                <a:gradFill>
                  <a:gsLst>
                    <a:gs pos="5439">
                      <a:srgbClr val="F8F8F8"/>
                    </a:gs>
                    <a:gs pos="10000">
                      <a:srgbClr val="F8F8F8"/>
                    </a:gs>
                  </a:gsLst>
                  <a:lin ang="5400000" scaled="0"/>
                </a:gradFill>
              </a:rPr>
              <a:t>¿nodo compuesto?</a:t>
            </a:r>
          </a:p>
        </p:txBody>
      </p:sp>
      <p:sp>
        <p:nvSpPr>
          <p:cNvPr id="10" name="Rettangolo 41"/>
          <p:cNvSpPr/>
          <p:nvPr/>
        </p:nvSpPr>
        <p:spPr>
          <a:xfrm>
            <a:off x="16140315" y="9598028"/>
            <a:ext cx="1268296" cy="1200329"/>
          </a:xfrm>
          <a:prstGeom prst="rect">
            <a:avLst/>
          </a:prstGeom>
        </p:spPr>
        <p:txBody>
          <a:bodyPr wrap="none">
            <a:spAutoFit/>
          </a:bodyPr>
          <a:lstStyle/>
          <a:p>
            <a:r>
              <a:rPr lang="it-IT" sz="7200" dirty="0"/>
              <a:t>No</a:t>
            </a:r>
          </a:p>
        </p:txBody>
      </p:sp>
      <p:sp>
        <p:nvSpPr>
          <p:cNvPr id="11" name="Rettangolo 41"/>
          <p:cNvSpPr/>
          <p:nvPr/>
        </p:nvSpPr>
        <p:spPr>
          <a:xfrm>
            <a:off x="10308308" y="9598028"/>
            <a:ext cx="821059" cy="1200329"/>
          </a:xfrm>
          <a:prstGeom prst="rect">
            <a:avLst/>
          </a:prstGeom>
        </p:spPr>
        <p:txBody>
          <a:bodyPr wrap="none">
            <a:spAutoFit/>
          </a:bodyPr>
          <a:lstStyle/>
          <a:p>
            <a:r>
              <a:rPr lang="it-IT" sz="7200" dirty="0"/>
              <a:t>Si</a:t>
            </a:r>
          </a:p>
        </p:txBody>
      </p:sp>
      <p:cxnSp>
        <p:nvCxnSpPr>
          <p:cNvPr id="13" name="Conector: curvado 12"/>
          <p:cNvCxnSpPr>
            <a:cxnSpLocks/>
            <a:stCxn id="11" idx="1"/>
            <a:endCxn id="4" idx="2"/>
          </p:cNvCxnSpPr>
          <p:nvPr/>
        </p:nvCxnSpPr>
        <p:spPr>
          <a:xfrm rot="10800000">
            <a:off x="4811874" y="6292383"/>
            <a:ext cx="5496435" cy="3905810"/>
          </a:xfrm>
          <a:prstGeom prst="curved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ector: curvado 14"/>
          <p:cNvCxnSpPr>
            <a:stCxn id="10" idx="3"/>
          </p:cNvCxnSpPr>
          <p:nvPr/>
        </p:nvCxnSpPr>
        <p:spPr>
          <a:xfrm flipV="1">
            <a:off x="17408611" y="8144156"/>
            <a:ext cx="2033156" cy="2054037"/>
          </a:xfrm>
          <a:prstGeom prst="curved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ttangolo 14"/>
          <p:cNvSpPr/>
          <p:nvPr/>
        </p:nvSpPr>
        <p:spPr bwMode="auto">
          <a:xfrm>
            <a:off x="19711534" y="7234130"/>
            <a:ext cx="3232214" cy="1891531"/>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8" rIns="0" bIns="93268" numCol="1" rtlCol="0" anchor="ctr" anchorCtr="0" compatLnSpc="1">
            <a:prstTxWarp prst="textNoShape">
              <a:avLst/>
            </a:prstTxWarp>
          </a:bodyPr>
          <a:lstStyle/>
          <a:p>
            <a:pPr algn="ctr" defTabSz="1864851" fontAlgn="base">
              <a:spcBef>
                <a:spcPct val="0"/>
              </a:spcBef>
              <a:spcAft>
                <a:spcPct val="0"/>
              </a:spcAft>
            </a:pPr>
            <a:r>
              <a:rPr lang="it-IT" sz="4000" dirty="0">
                <a:gradFill>
                  <a:gsLst>
                    <a:gs pos="5439">
                      <a:srgbClr val="F8F8F8"/>
                    </a:gs>
                    <a:gs pos="10000">
                      <a:srgbClr val="F8F8F8"/>
                    </a:gs>
                  </a:gsLst>
                  <a:lin ang="5400000" scaled="0"/>
                </a:gradFill>
              </a:rPr>
              <a:t>Measure() </a:t>
            </a:r>
            <a:br>
              <a:rPr lang="it-IT" sz="4000" dirty="0">
                <a:gradFill>
                  <a:gsLst>
                    <a:gs pos="5439">
                      <a:srgbClr val="F8F8F8"/>
                    </a:gs>
                    <a:gs pos="10000">
                      <a:srgbClr val="F8F8F8"/>
                    </a:gs>
                  </a:gsLst>
                  <a:lin ang="5400000" scaled="0"/>
                </a:gradFill>
              </a:rPr>
            </a:br>
            <a:r>
              <a:rPr lang="it-IT" sz="4000" dirty="0">
                <a:gradFill>
                  <a:gsLst>
                    <a:gs pos="5439">
                      <a:srgbClr val="F8F8F8"/>
                    </a:gs>
                    <a:gs pos="10000">
                      <a:srgbClr val="F8F8F8"/>
                    </a:gs>
                  </a:gsLst>
                  <a:lin ang="5400000" scaled="0"/>
                </a:gradFill>
              </a:rPr>
              <a:t>Layout()</a:t>
            </a:r>
          </a:p>
        </p:txBody>
      </p:sp>
      <p:sp>
        <p:nvSpPr>
          <p:cNvPr id="17" name="Rettangolo 41"/>
          <p:cNvSpPr/>
          <p:nvPr/>
        </p:nvSpPr>
        <p:spPr>
          <a:xfrm>
            <a:off x="6239617" y="7763167"/>
            <a:ext cx="2326309" cy="769441"/>
          </a:xfrm>
          <a:prstGeom prst="rect">
            <a:avLst/>
          </a:prstGeom>
        </p:spPr>
        <p:txBody>
          <a:bodyPr wrap="square">
            <a:spAutoFit/>
          </a:bodyPr>
          <a:lstStyle/>
          <a:p>
            <a:r>
              <a:rPr lang="it-IT" sz="2200" dirty="0"/>
              <a:t>Por cada hijo</a:t>
            </a:r>
          </a:p>
          <a:p>
            <a:r>
              <a:rPr lang="it-IT" sz="2200" dirty="0"/>
              <a:t>Layout.Children</a:t>
            </a:r>
          </a:p>
        </p:txBody>
      </p:sp>
    </p:spTree>
    <p:extLst>
      <p:ext uri="{BB962C8B-B14F-4D97-AF65-F5344CB8AC3E}">
        <p14:creationId xmlns:p14="http://schemas.microsoft.com/office/powerpoint/2010/main" val="387408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p:bldP spid="11"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1" y="1196415"/>
            <a:ext cx="21029831" cy="2651126"/>
          </a:xfrm>
        </p:spPr>
        <p:txBody>
          <a:bodyPr>
            <a:normAutofit/>
          </a:bodyPr>
          <a:lstStyle/>
          <a:p>
            <a:r>
              <a:rPr lang="en-US" sz="7200" b="1" dirty="0">
                <a:latin typeface="Calibri (Cuerpo)"/>
              </a:rPr>
              <a:t>Grid</a:t>
            </a:r>
          </a:p>
        </p:txBody>
      </p:sp>
      <p:sp>
        <p:nvSpPr>
          <p:cNvPr id="3" name="TextBox 2"/>
          <p:cNvSpPr txBox="1"/>
          <p:nvPr/>
        </p:nvSpPr>
        <p:spPr>
          <a:xfrm>
            <a:off x="1676291" y="3364736"/>
            <a:ext cx="21029831" cy="6986528"/>
          </a:xfrm>
          <a:prstGeom prst="rect">
            <a:avLst/>
          </a:prstGeom>
          <a:noFill/>
        </p:spPr>
        <p:txBody>
          <a:bodyPr wrap="square" rtlCol="0">
            <a:spAutoFit/>
          </a:bodyPr>
          <a:lstStyle/>
          <a:p>
            <a:r>
              <a:rPr lang="en-US" sz="6400" dirty="0">
                <a:cs typeface="Helvetica" panose="020B0604020202020204" pitchFamily="34" charset="0"/>
              </a:rPr>
              <a:t>El Grid </a:t>
            </a:r>
            <a:r>
              <a:rPr lang="en-US" sz="6400" dirty="0" err="1">
                <a:cs typeface="Helvetica" panose="020B0604020202020204" pitchFamily="34" charset="0"/>
              </a:rPr>
              <a:t>organiza</a:t>
            </a:r>
            <a:r>
              <a:rPr lang="en-US" sz="6400" dirty="0">
                <a:cs typeface="Helvetica" panose="020B0604020202020204" pitchFamily="34" charset="0"/>
              </a:rPr>
              <a:t> </a:t>
            </a:r>
            <a:r>
              <a:rPr lang="en-US" sz="6400" dirty="0" err="1">
                <a:cs typeface="Helvetica" panose="020B0604020202020204" pitchFamily="34" charset="0"/>
              </a:rPr>
              <a:t>los</a:t>
            </a:r>
            <a:r>
              <a:rPr lang="en-US" sz="6400" dirty="0">
                <a:cs typeface="Helvetica" panose="020B0604020202020204" pitchFamily="34" charset="0"/>
              </a:rPr>
              <a:t> </a:t>
            </a:r>
            <a:r>
              <a:rPr lang="en-US" sz="6400" dirty="0" err="1">
                <a:cs typeface="Helvetica" panose="020B0604020202020204" pitchFamily="34" charset="0"/>
              </a:rPr>
              <a:t>elementos</a:t>
            </a:r>
            <a:r>
              <a:rPr lang="en-US" sz="6400" dirty="0">
                <a:cs typeface="Helvetica" panose="020B0604020202020204" pitchFamily="34" charset="0"/>
              </a:rPr>
              <a:t> </a:t>
            </a:r>
            <a:r>
              <a:rPr lang="en-US" sz="6400" dirty="0" err="1">
                <a:cs typeface="Helvetica" panose="020B0604020202020204" pitchFamily="34" charset="0"/>
              </a:rPr>
              <a:t>hijos</a:t>
            </a:r>
            <a:r>
              <a:rPr lang="en-US" sz="6400" dirty="0">
                <a:cs typeface="Helvetica" panose="020B0604020202020204" pitchFamily="34" charset="0"/>
              </a:rPr>
              <a:t> </a:t>
            </a:r>
            <a:r>
              <a:rPr lang="en-US" sz="6400" dirty="0" err="1">
                <a:cs typeface="Helvetica" panose="020B0604020202020204" pitchFamily="34" charset="0"/>
              </a:rPr>
              <a:t>en</a:t>
            </a:r>
            <a:r>
              <a:rPr lang="en-US" sz="6400" dirty="0">
                <a:cs typeface="Helvetica" panose="020B0604020202020204" pitchFamily="34" charset="0"/>
              </a:rPr>
              <a:t> </a:t>
            </a:r>
            <a:r>
              <a:rPr lang="en-US" sz="6400" dirty="0" err="1">
                <a:cs typeface="Helvetica" panose="020B0604020202020204" pitchFamily="34" charset="0"/>
              </a:rPr>
              <a:t>filas</a:t>
            </a:r>
            <a:r>
              <a:rPr lang="en-US" sz="6400" dirty="0">
                <a:cs typeface="Helvetica" panose="020B0604020202020204" pitchFamily="34" charset="0"/>
              </a:rPr>
              <a:t> y </a:t>
            </a:r>
            <a:r>
              <a:rPr lang="en-US" sz="6400" dirty="0" err="1">
                <a:cs typeface="Helvetica" panose="020B0604020202020204" pitchFamily="34" charset="0"/>
              </a:rPr>
              <a:t>columnas</a:t>
            </a:r>
            <a:r>
              <a:rPr lang="en-US" sz="6400" dirty="0">
                <a:cs typeface="Helvetica" panose="020B0604020202020204" pitchFamily="34" charset="0"/>
              </a:rPr>
              <a:t>.</a:t>
            </a:r>
          </a:p>
          <a:p>
            <a:endParaRPr lang="en-US" sz="6400" dirty="0">
              <a:cs typeface="Helvetica" panose="020B0604020202020204" pitchFamily="34" charset="0"/>
            </a:endParaRPr>
          </a:p>
          <a:p>
            <a:r>
              <a:rPr lang="en-US" sz="6400" dirty="0" err="1">
                <a:cs typeface="Helvetica" panose="020B0604020202020204" pitchFamily="34" charset="0"/>
              </a:rPr>
              <a:t>Permite</a:t>
            </a:r>
            <a:r>
              <a:rPr lang="en-US" sz="6400" dirty="0">
                <a:cs typeface="Helvetica" panose="020B0604020202020204" pitchFamily="34" charset="0"/>
              </a:rPr>
              <a:t> </a:t>
            </a:r>
            <a:r>
              <a:rPr lang="en-US" sz="6400" dirty="0" err="1">
                <a:cs typeface="Helvetica" panose="020B0604020202020204" pitchFamily="34" charset="0"/>
              </a:rPr>
              <a:t>crear</a:t>
            </a:r>
            <a:r>
              <a:rPr lang="en-US" sz="6400" dirty="0">
                <a:cs typeface="Helvetica" panose="020B0604020202020204" pitchFamily="34" charset="0"/>
              </a:rPr>
              <a:t> </a:t>
            </a:r>
            <a:r>
              <a:rPr lang="en-US" sz="6400" dirty="0" err="1">
                <a:cs typeface="Helvetica" panose="020B0604020202020204" pitchFamily="34" charset="0"/>
              </a:rPr>
              <a:t>estructuras</a:t>
            </a:r>
            <a:r>
              <a:rPr lang="en-US" sz="6400" dirty="0">
                <a:cs typeface="Helvetica" panose="020B0604020202020204" pitchFamily="34" charset="0"/>
              </a:rPr>
              <a:t> </a:t>
            </a:r>
            <a:r>
              <a:rPr lang="en-US" sz="6400" dirty="0" err="1">
                <a:cs typeface="Helvetica" panose="020B0604020202020204" pitchFamily="34" charset="0"/>
              </a:rPr>
              <a:t>complejas</a:t>
            </a:r>
            <a:r>
              <a:rPr lang="en-US" sz="6400" dirty="0">
                <a:cs typeface="Helvetica" panose="020B0604020202020204" pitchFamily="34" charset="0"/>
              </a:rPr>
              <a:t> sin </a:t>
            </a:r>
            <a:r>
              <a:rPr lang="en-US" sz="6400" dirty="0" err="1">
                <a:cs typeface="Helvetica" panose="020B0604020202020204" pitchFamily="34" charset="0"/>
              </a:rPr>
              <a:t>necesidad</a:t>
            </a:r>
            <a:r>
              <a:rPr lang="en-US" sz="6400" dirty="0">
                <a:cs typeface="Helvetica" panose="020B0604020202020204" pitchFamily="34" charset="0"/>
              </a:rPr>
              <a:t> de </a:t>
            </a:r>
            <a:r>
              <a:rPr lang="en-US" sz="6400" dirty="0" err="1">
                <a:cs typeface="Helvetica" panose="020B0604020202020204" pitchFamily="34" charset="0"/>
              </a:rPr>
              <a:t>grandes</a:t>
            </a:r>
            <a:r>
              <a:rPr lang="en-US" sz="6400" dirty="0">
                <a:cs typeface="Helvetica" panose="020B0604020202020204" pitchFamily="34" charset="0"/>
              </a:rPr>
              <a:t> </a:t>
            </a:r>
            <a:r>
              <a:rPr lang="en-US" sz="6400" dirty="0" err="1">
                <a:cs typeface="Helvetica" panose="020B0604020202020204" pitchFamily="34" charset="0"/>
              </a:rPr>
              <a:t>anidaciones</a:t>
            </a:r>
            <a:r>
              <a:rPr lang="en-US" sz="6400" dirty="0">
                <a:cs typeface="Helvetica" panose="020B0604020202020204" pitchFamily="34" charset="0"/>
              </a:rPr>
              <a:t>.</a:t>
            </a:r>
          </a:p>
          <a:p>
            <a:endParaRPr lang="en-US" sz="6400" dirty="0">
              <a:cs typeface="Helvetica" panose="020B0604020202020204" pitchFamily="34" charset="0"/>
            </a:endParaRPr>
          </a:p>
          <a:p>
            <a:r>
              <a:rPr lang="en-US" sz="6400" dirty="0">
                <a:cs typeface="Helvetica" panose="020B0604020202020204" pitchFamily="34" charset="0"/>
              </a:rPr>
              <a:t>El </a:t>
            </a:r>
            <a:r>
              <a:rPr lang="en-US" sz="6400" dirty="0" err="1">
                <a:cs typeface="Helvetica" panose="020B0604020202020204" pitchFamily="34" charset="0"/>
              </a:rPr>
              <a:t>tamaño</a:t>
            </a:r>
            <a:r>
              <a:rPr lang="en-US" sz="6400" dirty="0">
                <a:cs typeface="Helvetica" panose="020B0604020202020204" pitchFamily="34" charset="0"/>
              </a:rPr>
              <a:t> de </a:t>
            </a:r>
            <a:r>
              <a:rPr lang="en-US" sz="6400" dirty="0" err="1">
                <a:cs typeface="Helvetica" panose="020B0604020202020204" pitchFamily="34" charset="0"/>
              </a:rPr>
              <a:t>cada</a:t>
            </a:r>
            <a:r>
              <a:rPr lang="en-US" sz="6400" dirty="0">
                <a:cs typeface="Helvetica" panose="020B0604020202020204" pitchFamily="34" charset="0"/>
              </a:rPr>
              <a:t> fila y </a:t>
            </a:r>
            <a:r>
              <a:rPr lang="en-US" sz="6400" dirty="0" err="1">
                <a:cs typeface="Helvetica" panose="020B0604020202020204" pitchFamily="34" charset="0"/>
              </a:rPr>
              <a:t>columna</a:t>
            </a:r>
            <a:r>
              <a:rPr lang="en-US" sz="6400" dirty="0">
                <a:cs typeface="Helvetica" panose="020B0604020202020204" pitchFamily="34" charset="0"/>
              </a:rPr>
              <a:t> </a:t>
            </a:r>
            <a:r>
              <a:rPr lang="en-US" sz="6400" dirty="0" err="1">
                <a:cs typeface="Helvetica" panose="020B0604020202020204" pitchFamily="34" charset="0"/>
              </a:rPr>
              <a:t>es</a:t>
            </a:r>
            <a:r>
              <a:rPr lang="en-US" sz="6400" dirty="0">
                <a:cs typeface="Helvetica" panose="020B0604020202020204" pitchFamily="34" charset="0"/>
              </a:rPr>
              <a:t> </a:t>
            </a:r>
            <a:r>
              <a:rPr lang="en-US" sz="6400" dirty="0" err="1">
                <a:cs typeface="Helvetica" panose="020B0604020202020204" pitchFamily="34" charset="0"/>
              </a:rPr>
              <a:t>importante</a:t>
            </a:r>
            <a:r>
              <a:rPr lang="en-US" sz="6400" dirty="0">
                <a:cs typeface="Helvetica" panose="020B0604020202020204" pitchFamily="34" charset="0"/>
              </a:rPr>
              <a:t>, y </a:t>
            </a:r>
            <a:r>
              <a:rPr lang="en-US" sz="6400" dirty="0" err="1">
                <a:cs typeface="Helvetica" panose="020B0604020202020204" pitchFamily="34" charset="0"/>
              </a:rPr>
              <a:t>afecta</a:t>
            </a:r>
            <a:r>
              <a:rPr lang="en-US" sz="6400" dirty="0">
                <a:cs typeface="Helvetica" panose="020B0604020202020204" pitchFamily="34" charset="0"/>
              </a:rPr>
              <a:t> al </a:t>
            </a:r>
            <a:r>
              <a:rPr lang="en-US" sz="6400" dirty="0" err="1">
                <a:cs typeface="Helvetica" panose="020B0604020202020204" pitchFamily="34" charset="0"/>
              </a:rPr>
              <a:t>rendimiento</a:t>
            </a:r>
            <a:r>
              <a:rPr lang="en-US" sz="6400" dirty="0">
                <a:cs typeface="Helvetica" panose="020B0604020202020204" pitchFamily="34" charset="0"/>
              </a:rPr>
              <a:t>. Hay que </a:t>
            </a:r>
            <a:r>
              <a:rPr lang="en-US" sz="6400" dirty="0" err="1">
                <a:cs typeface="Helvetica" panose="020B0604020202020204" pitchFamily="34" charset="0"/>
              </a:rPr>
              <a:t>cuidar</a:t>
            </a:r>
            <a:r>
              <a:rPr lang="en-US" sz="6400" dirty="0">
                <a:cs typeface="Helvetica" panose="020B0604020202020204" pitchFamily="34" charset="0"/>
              </a:rPr>
              <a:t> la </a:t>
            </a:r>
            <a:r>
              <a:rPr lang="en-US" sz="6400" dirty="0" err="1">
                <a:cs typeface="Helvetica" panose="020B0604020202020204" pitchFamily="34" charset="0"/>
              </a:rPr>
              <a:t>utilización</a:t>
            </a:r>
            <a:r>
              <a:rPr lang="en-US" sz="6400" dirty="0">
                <a:cs typeface="Helvetica" panose="020B0604020202020204" pitchFamily="34" charset="0"/>
              </a:rPr>
              <a:t> de </a:t>
            </a:r>
            <a:r>
              <a:rPr lang="en-US" sz="6400" dirty="0" err="1">
                <a:cs typeface="Helvetica" panose="020B0604020202020204" pitchFamily="34" charset="0"/>
              </a:rPr>
              <a:t>celdas</a:t>
            </a:r>
            <a:r>
              <a:rPr lang="en-US" sz="6400" dirty="0">
                <a:cs typeface="Helvetica" panose="020B0604020202020204" pitchFamily="34" charset="0"/>
              </a:rPr>
              <a:t> y </a:t>
            </a:r>
            <a:r>
              <a:rPr lang="en-US" sz="6400" dirty="0" err="1">
                <a:cs typeface="Helvetica" panose="020B0604020202020204" pitchFamily="34" charset="0"/>
              </a:rPr>
              <a:t>filas</a:t>
            </a:r>
            <a:r>
              <a:rPr lang="en-US" sz="6400" dirty="0">
                <a:cs typeface="Helvetica" panose="020B0604020202020204" pitchFamily="34" charset="0"/>
              </a:rPr>
              <a:t>.</a:t>
            </a:r>
          </a:p>
        </p:txBody>
      </p:sp>
    </p:spTree>
    <p:extLst>
      <p:ext uri="{BB962C8B-B14F-4D97-AF65-F5344CB8AC3E}">
        <p14:creationId xmlns:p14="http://schemas.microsoft.com/office/powerpoint/2010/main" val="212194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1" y="1036940"/>
            <a:ext cx="21029831" cy="2651126"/>
          </a:xfrm>
        </p:spPr>
        <p:txBody>
          <a:bodyPr>
            <a:normAutofit/>
          </a:bodyPr>
          <a:lstStyle/>
          <a:p>
            <a:r>
              <a:rPr lang="en-US" sz="7200" b="1" dirty="0" err="1">
                <a:latin typeface="Calibri (Cuerpo)"/>
              </a:rPr>
              <a:t>Consejos</a:t>
            </a:r>
            <a:r>
              <a:rPr lang="en-US" sz="7200" b="1" dirty="0">
                <a:latin typeface="Calibri (Cuerpo)"/>
              </a:rPr>
              <a:t> Grid</a:t>
            </a:r>
          </a:p>
        </p:txBody>
      </p:sp>
      <p:sp>
        <p:nvSpPr>
          <p:cNvPr id="3" name="TextBox 2"/>
          <p:cNvSpPr txBox="1"/>
          <p:nvPr/>
        </p:nvSpPr>
        <p:spPr>
          <a:xfrm>
            <a:off x="1676291" y="3274739"/>
            <a:ext cx="17380491" cy="5386090"/>
          </a:xfrm>
          <a:prstGeom prst="rect">
            <a:avLst/>
          </a:prstGeom>
          <a:noFill/>
        </p:spPr>
        <p:txBody>
          <a:bodyPr wrap="square" rtlCol="0">
            <a:spAutoFit/>
          </a:bodyPr>
          <a:lstStyle/>
          <a:p>
            <a:r>
              <a:rPr lang="en-US" sz="5600" dirty="0">
                <a:cs typeface="Helvetica" panose="020B0604020202020204" pitchFamily="34" charset="0"/>
              </a:rPr>
              <a:t>El Grid </a:t>
            </a:r>
            <a:r>
              <a:rPr lang="en-US" sz="5600" dirty="0" err="1">
                <a:cs typeface="Helvetica" panose="020B0604020202020204" pitchFamily="34" charset="0"/>
              </a:rPr>
              <a:t>organiza</a:t>
            </a:r>
            <a:r>
              <a:rPr lang="en-US" sz="5600" dirty="0">
                <a:cs typeface="Helvetica" panose="020B0604020202020204" pitchFamily="34" charset="0"/>
              </a:rPr>
              <a:t> los </a:t>
            </a:r>
            <a:r>
              <a:rPr lang="en-US" sz="5600" dirty="0" err="1">
                <a:cs typeface="Helvetica" panose="020B0604020202020204" pitchFamily="34" charset="0"/>
              </a:rPr>
              <a:t>elementos</a:t>
            </a:r>
            <a:r>
              <a:rPr lang="en-US" sz="5600" dirty="0">
                <a:cs typeface="Helvetica" panose="020B0604020202020204" pitchFamily="34" charset="0"/>
              </a:rPr>
              <a:t> </a:t>
            </a:r>
            <a:r>
              <a:rPr lang="en-US" sz="5600" dirty="0" err="1">
                <a:cs typeface="Helvetica" panose="020B0604020202020204" pitchFamily="34" charset="0"/>
              </a:rPr>
              <a:t>hijos</a:t>
            </a:r>
            <a:r>
              <a:rPr lang="en-US" sz="5600" dirty="0">
                <a:cs typeface="Helvetica" panose="020B0604020202020204" pitchFamily="34" charset="0"/>
              </a:rPr>
              <a:t> </a:t>
            </a:r>
            <a:r>
              <a:rPr lang="en-US" sz="5600" dirty="0" err="1">
                <a:cs typeface="Helvetica" panose="020B0604020202020204" pitchFamily="34" charset="0"/>
              </a:rPr>
              <a:t>en</a:t>
            </a:r>
            <a:r>
              <a:rPr lang="en-US" sz="5600" dirty="0">
                <a:cs typeface="Helvetica" panose="020B0604020202020204" pitchFamily="34" charset="0"/>
              </a:rPr>
              <a:t> </a:t>
            </a:r>
            <a:r>
              <a:rPr lang="en-US" sz="5600" dirty="0" err="1">
                <a:cs typeface="Helvetica" panose="020B0604020202020204" pitchFamily="34" charset="0"/>
              </a:rPr>
              <a:t>filas</a:t>
            </a:r>
            <a:r>
              <a:rPr lang="en-US" sz="5600" dirty="0">
                <a:cs typeface="Helvetica" panose="020B0604020202020204" pitchFamily="34" charset="0"/>
              </a:rPr>
              <a:t> y </a:t>
            </a:r>
            <a:r>
              <a:rPr lang="en-US" sz="5600" dirty="0" err="1">
                <a:cs typeface="Helvetica" panose="020B0604020202020204" pitchFamily="34" charset="0"/>
              </a:rPr>
              <a:t>columnas</a:t>
            </a:r>
            <a:r>
              <a:rPr lang="en-US" sz="5600" dirty="0">
                <a:cs typeface="Helvetica" panose="020B0604020202020204" pitchFamily="34" charset="0"/>
              </a:rPr>
              <a:t>.</a:t>
            </a:r>
          </a:p>
          <a:p>
            <a:endParaRPr lang="en-US" sz="5600" dirty="0">
              <a:cs typeface="Helvetica" panose="020B0604020202020204" pitchFamily="34" charset="0"/>
            </a:endParaRPr>
          </a:p>
          <a:p>
            <a:r>
              <a:rPr lang="en-US" sz="5600" dirty="0">
                <a:cs typeface="Helvetica" panose="020B0604020202020204" pitchFamily="34" charset="0"/>
              </a:rPr>
              <a:t>La </a:t>
            </a:r>
            <a:r>
              <a:rPr lang="en-US" sz="5600" dirty="0" err="1">
                <a:cs typeface="Helvetica" panose="020B0604020202020204" pitchFamily="34" charset="0"/>
              </a:rPr>
              <a:t>invalidación</a:t>
            </a:r>
            <a:r>
              <a:rPr lang="en-US" sz="5600" dirty="0">
                <a:cs typeface="Helvetica" panose="020B0604020202020204" pitchFamily="34" charset="0"/>
              </a:rPr>
              <a:t> de </a:t>
            </a:r>
            <a:r>
              <a:rPr lang="en-US" sz="5600" dirty="0" err="1">
                <a:cs typeface="Helvetica" panose="020B0604020202020204" pitchFamily="34" charset="0"/>
              </a:rPr>
              <a:t>una</a:t>
            </a:r>
            <a:r>
              <a:rPr lang="en-US" sz="5600" dirty="0">
                <a:cs typeface="Helvetica" panose="020B0604020202020204" pitchFamily="34" charset="0"/>
              </a:rPr>
              <a:t> de las View </a:t>
            </a:r>
            <a:r>
              <a:rPr lang="en-US" sz="5600" dirty="0" err="1">
                <a:cs typeface="Helvetica" panose="020B0604020202020204" pitchFamily="34" charset="0"/>
              </a:rPr>
              <a:t>hijas</a:t>
            </a:r>
            <a:r>
              <a:rPr lang="en-US" sz="5600" dirty="0">
                <a:cs typeface="Helvetica" panose="020B0604020202020204" pitchFamily="34" charset="0"/>
              </a:rPr>
              <a:t> </a:t>
            </a:r>
            <a:r>
              <a:rPr lang="en-US" sz="5600" dirty="0" err="1">
                <a:cs typeface="Helvetica" panose="020B0604020202020204" pitchFamily="34" charset="0"/>
              </a:rPr>
              <a:t>provoca</a:t>
            </a:r>
            <a:r>
              <a:rPr lang="en-US" sz="5600" dirty="0">
                <a:cs typeface="Helvetica" panose="020B0604020202020204" pitchFamily="34" charset="0"/>
              </a:rPr>
              <a:t> la </a:t>
            </a:r>
            <a:r>
              <a:rPr lang="en-US" sz="5600" dirty="0" err="1">
                <a:cs typeface="Helvetica" panose="020B0604020202020204" pitchFamily="34" charset="0"/>
              </a:rPr>
              <a:t>invalidación</a:t>
            </a:r>
            <a:r>
              <a:rPr lang="en-US" sz="5600" dirty="0">
                <a:cs typeface="Helvetica" panose="020B0604020202020204" pitchFamily="34" charset="0"/>
              </a:rPr>
              <a:t> </a:t>
            </a:r>
            <a:r>
              <a:rPr lang="en-US" sz="5600" dirty="0" err="1">
                <a:cs typeface="Helvetica" panose="020B0604020202020204" pitchFamily="34" charset="0"/>
              </a:rPr>
              <a:t>en</a:t>
            </a:r>
            <a:r>
              <a:rPr lang="en-US" sz="5600" dirty="0">
                <a:cs typeface="Helvetica" panose="020B0604020202020204" pitchFamily="34" charset="0"/>
              </a:rPr>
              <a:t> </a:t>
            </a:r>
            <a:r>
              <a:rPr lang="en-US" sz="5600" dirty="0" err="1">
                <a:cs typeface="Helvetica" panose="020B0604020202020204" pitchFamily="34" charset="0"/>
              </a:rPr>
              <a:t>cadena</a:t>
            </a:r>
            <a:r>
              <a:rPr lang="en-US" sz="5600" dirty="0">
                <a:cs typeface="Helvetica" panose="020B0604020202020204" pitchFamily="34" charset="0"/>
              </a:rPr>
              <a:t> del </a:t>
            </a:r>
            <a:r>
              <a:rPr lang="en-US" sz="5600" dirty="0" err="1">
                <a:cs typeface="Helvetica" panose="020B0604020202020204" pitchFamily="34" charset="0"/>
              </a:rPr>
              <a:t>árbol</a:t>
            </a:r>
            <a:r>
              <a:rPr lang="en-US" sz="5600" dirty="0">
                <a:cs typeface="Helvetica" panose="020B0604020202020204" pitchFamily="34" charset="0"/>
              </a:rPr>
              <a:t> visual de la </a:t>
            </a:r>
            <a:r>
              <a:rPr lang="en-US" sz="5600" dirty="0" err="1">
                <a:cs typeface="Helvetica" panose="020B0604020202020204" pitchFamily="34" charset="0"/>
              </a:rPr>
              <a:t>rejilla</a:t>
            </a:r>
            <a:r>
              <a:rPr lang="en-US" sz="5600" dirty="0">
                <a:cs typeface="Helvetica" panose="020B0604020202020204" pitchFamily="34" charset="0"/>
              </a:rPr>
              <a:t>.</a:t>
            </a:r>
          </a:p>
          <a:p>
            <a:endParaRPr lang="en-US" sz="5600" dirty="0">
              <a:cs typeface="Helvetica" panose="020B0604020202020204" pitchFamily="34" charset="0"/>
            </a:endParaRPr>
          </a:p>
          <a:p>
            <a:endParaRPr lang="en-US" sz="6400" dirty="0">
              <a:cs typeface="Helvetica" panose="020B0604020202020204" pitchFamily="34" charset="0"/>
            </a:endParaRPr>
          </a:p>
        </p:txBody>
      </p:sp>
      <p:pic>
        <p:nvPicPr>
          <p:cNvPr id="6" name="Imagen 5"/>
          <p:cNvPicPr>
            <a:picLocks noChangeAspect="1"/>
          </p:cNvPicPr>
          <p:nvPr/>
        </p:nvPicPr>
        <p:blipFill>
          <a:blip r:embed="rId2"/>
          <a:stretch>
            <a:fillRect/>
          </a:stretch>
        </p:blipFill>
        <p:spPr>
          <a:xfrm>
            <a:off x="3039716" y="7748216"/>
            <a:ext cx="914468" cy="914468"/>
          </a:xfrm>
          <a:prstGeom prst="rect">
            <a:avLst/>
          </a:prstGeom>
        </p:spPr>
      </p:pic>
      <p:sp>
        <p:nvSpPr>
          <p:cNvPr id="7" name="object 5"/>
          <p:cNvSpPr/>
          <p:nvPr/>
        </p:nvSpPr>
        <p:spPr>
          <a:xfrm>
            <a:off x="1676291" y="6780993"/>
            <a:ext cx="17786006" cy="6249757"/>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sp>
        <p:nvSpPr>
          <p:cNvPr id="8" name="Rettangolo 15"/>
          <p:cNvSpPr/>
          <p:nvPr/>
        </p:nvSpPr>
        <p:spPr>
          <a:xfrm>
            <a:off x="1676291" y="6752518"/>
            <a:ext cx="17786005" cy="6186309"/>
          </a:xfrm>
          <a:prstGeom prst="rect">
            <a:avLst/>
          </a:prstGeom>
        </p:spPr>
        <p:txBody>
          <a:bodyPr wrap="square">
            <a:spAutoFit/>
          </a:bodyPr>
          <a:lstStyle/>
          <a:p>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Grid.RowDefinitions</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RowDefinition</a:t>
            </a:r>
            <a:r>
              <a:rPr lang="it-IT" dirty="0">
                <a:solidFill>
                  <a:srgbClr val="FF0000"/>
                </a:solidFill>
                <a:latin typeface="Consolas" panose="020B0609020204030204" pitchFamily="49" charset="0"/>
              </a:rPr>
              <a:t> Height</a:t>
            </a:r>
            <a:r>
              <a:rPr lang="it-IT" dirty="0">
                <a:solidFill>
                  <a:srgbClr val="0000FF"/>
                </a:solidFill>
                <a:latin typeface="Consolas" panose="020B0609020204030204" pitchFamily="49" charset="0"/>
              </a:rPr>
              <a:t>="Auto"/&gt;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RowDefinition</a:t>
            </a:r>
            <a:r>
              <a:rPr lang="it-IT" dirty="0">
                <a:solidFill>
                  <a:srgbClr val="FF0000"/>
                </a:solidFill>
                <a:latin typeface="Consolas" panose="020B0609020204030204" pitchFamily="49" charset="0"/>
              </a:rPr>
              <a:t> Height</a:t>
            </a:r>
            <a:r>
              <a:rPr lang="it-IT" dirty="0">
                <a:solidFill>
                  <a:srgbClr val="0000FF"/>
                </a:solidFill>
                <a:latin typeface="Consolas" panose="020B0609020204030204" pitchFamily="49" charset="0"/>
              </a:rPr>
              <a:t>="Auto"/&gt;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Grid.RowDefinitions</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Button</a:t>
            </a:r>
            <a:r>
              <a:rPr lang="it-IT" dirty="0">
                <a:solidFill>
                  <a:srgbClr val="FF0000"/>
                </a:solidFill>
                <a:latin typeface="Consolas" panose="020B0609020204030204" pitchFamily="49" charset="0"/>
              </a:rPr>
              <a:t> </a:t>
            </a:r>
          </a:p>
          <a:p>
            <a:r>
              <a:rPr lang="it-IT" dirty="0">
                <a:solidFill>
                  <a:srgbClr val="FF0000"/>
                </a:solidFill>
                <a:latin typeface="Consolas" panose="020B0609020204030204" pitchFamily="49" charset="0"/>
              </a:rPr>
              <a:t>        Text</a:t>
            </a:r>
            <a:r>
              <a:rPr lang="it-IT" dirty="0">
                <a:solidFill>
                  <a:srgbClr val="0000FF"/>
                </a:solidFill>
                <a:latin typeface="Consolas" panose="020B0609020204030204" pitchFamily="49" charset="0"/>
              </a:rPr>
              <a:t>="Button 1"/&gt;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Label</a:t>
            </a:r>
            <a:r>
              <a:rPr lang="it-IT" dirty="0">
                <a:solidFill>
                  <a:srgbClr val="FF0000"/>
                </a:solidFill>
                <a:latin typeface="Consolas" panose="020B0609020204030204" pitchFamily="49" charset="0"/>
              </a:rPr>
              <a:t> </a:t>
            </a:r>
          </a:p>
          <a:p>
            <a:r>
              <a:rPr lang="it-IT" dirty="0">
                <a:solidFill>
                  <a:srgbClr val="FF0000"/>
                </a:solidFill>
                <a:latin typeface="Consolas" panose="020B0609020204030204" pitchFamily="49" charset="0"/>
              </a:rPr>
              <a:t>        Grid.Row</a:t>
            </a:r>
            <a:r>
              <a:rPr lang="it-IT" dirty="0">
                <a:solidFill>
                  <a:srgbClr val="0000FF"/>
                </a:solidFill>
                <a:latin typeface="Consolas" panose="020B0609020204030204" pitchFamily="49" charset="0"/>
              </a:rPr>
              <a:t>="1"</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FF0000"/>
                </a:solidFill>
                <a:latin typeface="Consolas" panose="020B0609020204030204" pitchFamily="49" charset="0"/>
              </a:rPr>
              <a:t>Text</a:t>
            </a:r>
            <a:r>
              <a:rPr lang="it-IT" dirty="0">
                <a:solidFill>
                  <a:srgbClr val="0000FF"/>
                </a:solidFill>
                <a:latin typeface="Consolas" panose="020B0609020204030204" pitchFamily="49" charset="0"/>
              </a:rPr>
              <a:t>="Button 2"/&gt;</a:t>
            </a:r>
            <a:endParaRPr lang="it-IT" dirty="0">
              <a:solidFill>
                <a:srgbClr val="000000"/>
              </a:solidFill>
              <a:latin typeface="Consolas" panose="020B0609020204030204" pitchFamily="49" charset="0"/>
            </a:endParaRPr>
          </a:p>
          <a:p>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a:t>
            </a:r>
            <a:r>
              <a:rPr lang="it-IT" dirty="0">
                <a:solidFill>
                  <a:srgbClr val="0000FF"/>
                </a:solidFill>
                <a:latin typeface="Consolas" panose="020B0609020204030204" pitchFamily="49" charset="0"/>
              </a:rPr>
              <a:t>&gt;</a:t>
            </a:r>
            <a:endParaRPr lang="it-IT" dirty="0"/>
          </a:p>
        </p:txBody>
      </p:sp>
    </p:spTree>
    <p:extLst>
      <p:ext uri="{BB962C8B-B14F-4D97-AF65-F5344CB8AC3E}">
        <p14:creationId xmlns:p14="http://schemas.microsoft.com/office/powerpoint/2010/main" val="344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1" y="999191"/>
            <a:ext cx="21029831" cy="2651126"/>
          </a:xfrm>
        </p:spPr>
        <p:txBody>
          <a:bodyPr>
            <a:normAutofit/>
          </a:bodyPr>
          <a:lstStyle/>
          <a:p>
            <a:r>
              <a:rPr lang="en-US" sz="7200" b="1" dirty="0" err="1">
                <a:latin typeface="Calibri (Cuerpo)"/>
              </a:rPr>
              <a:t>Consejos</a:t>
            </a:r>
            <a:r>
              <a:rPr lang="en-US" sz="7200" b="1" dirty="0">
                <a:latin typeface="Calibri (Cuerpo)"/>
              </a:rPr>
              <a:t> Grid</a:t>
            </a:r>
          </a:p>
        </p:txBody>
      </p:sp>
      <p:sp>
        <p:nvSpPr>
          <p:cNvPr id="3" name="TextBox 2"/>
          <p:cNvSpPr txBox="1"/>
          <p:nvPr/>
        </p:nvSpPr>
        <p:spPr>
          <a:xfrm>
            <a:off x="1676291" y="2986991"/>
            <a:ext cx="17380491" cy="3662541"/>
          </a:xfrm>
          <a:prstGeom prst="rect">
            <a:avLst/>
          </a:prstGeom>
          <a:noFill/>
        </p:spPr>
        <p:txBody>
          <a:bodyPr wrap="square" rtlCol="0">
            <a:spAutoFit/>
          </a:bodyPr>
          <a:lstStyle/>
          <a:p>
            <a:r>
              <a:rPr lang="en-US" sz="5600" dirty="0">
                <a:cs typeface="Helvetica" panose="020B0604020202020204" pitchFamily="34" charset="0"/>
              </a:rPr>
              <a:t>El Grid </a:t>
            </a:r>
            <a:r>
              <a:rPr lang="en-US" sz="5600" dirty="0" err="1">
                <a:cs typeface="Helvetica" panose="020B0604020202020204" pitchFamily="34" charset="0"/>
              </a:rPr>
              <a:t>puede</a:t>
            </a:r>
            <a:r>
              <a:rPr lang="en-US" sz="5600" dirty="0">
                <a:cs typeface="Helvetica" panose="020B0604020202020204" pitchFamily="34" charset="0"/>
              </a:rPr>
              <a:t> </a:t>
            </a:r>
            <a:r>
              <a:rPr lang="en-US" sz="5600" dirty="0" err="1">
                <a:cs typeface="Helvetica" panose="020B0604020202020204" pitchFamily="34" charset="0"/>
              </a:rPr>
              <a:t>organizar</a:t>
            </a:r>
            <a:r>
              <a:rPr lang="en-US" sz="5600" dirty="0">
                <a:cs typeface="Helvetica" panose="020B0604020202020204" pitchFamily="34" charset="0"/>
              </a:rPr>
              <a:t> </a:t>
            </a:r>
            <a:r>
              <a:rPr lang="en-US" sz="5600" dirty="0" err="1">
                <a:cs typeface="Helvetica" panose="020B0604020202020204" pitchFamily="34" charset="0"/>
              </a:rPr>
              <a:t>los</a:t>
            </a:r>
            <a:r>
              <a:rPr lang="en-US" sz="5600" dirty="0">
                <a:cs typeface="Helvetica" panose="020B0604020202020204" pitchFamily="34" charset="0"/>
              </a:rPr>
              <a:t> </a:t>
            </a:r>
            <a:r>
              <a:rPr lang="en-US" sz="5600" dirty="0" err="1">
                <a:cs typeface="Helvetica" panose="020B0604020202020204" pitchFamily="34" charset="0"/>
              </a:rPr>
              <a:t>elementos</a:t>
            </a:r>
            <a:r>
              <a:rPr lang="en-US" sz="5600" dirty="0">
                <a:cs typeface="Helvetica" panose="020B0604020202020204" pitchFamily="34" charset="0"/>
              </a:rPr>
              <a:t> con </a:t>
            </a:r>
            <a:r>
              <a:rPr lang="en-US" sz="5600" dirty="0" err="1">
                <a:cs typeface="Helvetica" panose="020B0604020202020204" pitchFamily="34" charset="0"/>
              </a:rPr>
              <a:t>tamaño</a:t>
            </a:r>
            <a:r>
              <a:rPr lang="en-US" sz="5600" dirty="0">
                <a:cs typeface="Helvetica" panose="020B0604020202020204" pitchFamily="34" charset="0"/>
              </a:rPr>
              <a:t> </a:t>
            </a:r>
            <a:r>
              <a:rPr lang="en-US" sz="5600" dirty="0" err="1">
                <a:cs typeface="Helvetica" panose="020B0604020202020204" pitchFamily="34" charset="0"/>
              </a:rPr>
              <a:t>proporcional</a:t>
            </a:r>
            <a:r>
              <a:rPr lang="en-US" sz="5600" dirty="0">
                <a:cs typeface="Helvetica" panose="020B0604020202020204" pitchFamily="34" charset="0"/>
              </a:rPr>
              <a:t> a la View. El Grid </a:t>
            </a:r>
            <a:r>
              <a:rPr lang="en-US" sz="5600" dirty="0" err="1">
                <a:cs typeface="Helvetica" panose="020B0604020202020204" pitchFamily="34" charset="0"/>
              </a:rPr>
              <a:t>ignora</a:t>
            </a:r>
            <a:r>
              <a:rPr lang="en-US" sz="5600" dirty="0">
                <a:cs typeface="Helvetica" panose="020B0604020202020204" pitchFamily="34" charset="0"/>
              </a:rPr>
              <a:t> </a:t>
            </a:r>
            <a:r>
              <a:rPr lang="en-US" sz="5600" dirty="0" err="1">
                <a:cs typeface="Helvetica" panose="020B0604020202020204" pitchFamily="34" charset="0"/>
              </a:rPr>
              <a:t>cualquier</a:t>
            </a:r>
            <a:r>
              <a:rPr lang="en-US" sz="5600" dirty="0">
                <a:cs typeface="Helvetica" panose="020B0604020202020204" pitchFamily="34" charset="0"/>
              </a:rPr>
              <a:t> </a:t>
            </a:r>
            <a:r>
              <a:rPr lang="en-US" sz="5600" dirty="0" err="1">
                <a:cs typeface="Helvetica" panose="020B0604020202020204" pitchFamily="34" charset="0"/>
              </a:rPr>
              <a:t>notificación</a:t>
            </a:r>
            <a:r>
              <a:rPr lang="en-US" sz="5600" dirty="0">
                <a:cs typeface="Helvetica" panose="020B0604020202020204" pitchFamily="34" charset="0"/>
              </a:rPr>
              <a:t> de </a:t>
            </a:r>
            <a:r>
              <a:rPr lang="en-US" sz="5600" dirty="0" err="1">
                <a:cs typeface="Helvetica" panose="020B0604020202020204" pitchFamily="34" charset="0"/>
              </a:rPr>
              <a:t>invalidación</a:t>
            </a:r>
            <a:r>
              <a:rPr lang="en-US" sz="5600" dirty="0">
                <a:cs typeface="Helvetica" panose="020B0604020202020204" pitchFamily="34" charset="0"/>
              </a:rPr>
              <a:t> de </a:t>
            </a:r>
            <a:r>
              <a:rPr lang="en-US" sz="5600" dirty="0" err="1">
                <a:cs typeface="Helvetica" panose="020B0604020202020204" pitchFamily="34" charset="0"/>
              </a:rPr>
              <a:t>sus</a:t>
            </a:r>
            <a:r>
              <a:rPr lang="en-US" sz="5600" dirty="0">
                <a:cs typeface="Helvetica" panose="020B0604020202020204" pitchFamily="34" charset="0"/>
              </a:rPr>
              <a:t> </a:t>
            </a:r>
            <a:r>
              <a:rPr lang="en-US" sz="5600" dirty="0" err="1">
                <a:cs typeface="Helvetica" panose="020B0604020202020204" pitchFamily="34" charset="0"/>
              </a:rPr>
              <a:t>hijos</a:t>
            </a:r>
            <a:r>
              <a:rPr lang="en-US" sz="5600" dirty="0">
                <a:cs typeface="Helvetica" panose="020B0604020202020204" pitchFamily="34" charset="0"/>
              </a:rPr>
              <a:t>.</a:t>
            </a:r>
          </a:p>
          <a:p>
            <a:endParaRPr lang="en-US" sz="6400" dirty="0">
              <a:cs typeface="Helvetica" panose="020B0604020202020204" pitchFamily="34" charset="0"/>
            </a:endParaRPr>
          </a:p>
        </p:txBody>
      </p:sp>
      <p:sp>
        <p:nvSpPr>
          <p:cNvPr id="5" name="object 5"/>
          <p:cNvSpPr/>
          <p:nvPr/>
        </p:nvSpPr>
        <p:spPr>
          <a:xfrm>
            <a:off x="1676290" y="6225051"/>
            <a:ext cx="17380489" cy="6249757"/>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sp>
        <p:nvSpPr>
          <p:cNvPr id="6" name="Rettangolo 10"/>
          <p:cNvSpPr/>
          <p:nvPr/>
        </p:nvSpPr>
        <p:spPr>
          <a:xfrm>
            <a:off x="1676291" y="6196576"/>
            <a:ext cx="17380488" cy="6186309"/>
          </a:xfrm>
          <a:prstGeom prst="rect">
            <a:avLst/>
          </a:prstGeom>
        </p:spPr>
        <p:txBody>
          <a:bodyPr wrap="square">
            <a:spAutoFit/>
          </a:bodyPr>
          <a:lstStyle/>
          <a:p>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Grid.RowDefinitions</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RowDefinition</a:t>
            </a:r>
            <a:r>
              <a:rPr lang="it-IT" dirty="0">
                <a:solidFill>
                  <a:srgbClr val="FF0000"/>
                </a:solidFill>
                <a:latin typeface="Consolas" panose="020B0609020204030204" pitchFamily="49" charset="0"/>
              </a:rPr>
              <a:t> Height</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RowDefinition</a:t>
            </a:r>
            <a:r>
              <a:rPr lang="it-IT" dirty="0">
                <a:solidFill>
                  <a:srgbClr val="FF0000"/>
                </a:solidFill>
                <a:latin typeface="Consolas" panose="020B0609020204030204" pitchFamily="49" charset="0"/>
              </a:rPr>
              <a:t> Height</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Grid.RowDefinitions</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Button</a:t>
            </a:r>
            <a:r>
              <a:rPr lang="it-IT" dirty="0">
                <a:solidFill>
                  <a:srgbClr val="FF0000"/>
                </a:solidFill>
                <a:latin typeface="Consolas" panose="020B0609020204030204" pitchFamily="49" charset="0"/>
              </a:rPr>
              <a:t> </a:t>
            </a:r>
          </a:p>
          <a:p>
            <a:r>
              <a:rPr lang="it-IT" dirty="0">
                <a:solidFill>
                  <a:srgbClr val="FF0000"/>
                </a:solidFill>
                <a:latin typeface="Consolas" panose="020B0609020204030204" pitchFamily="49" charset="0"/>
              </a:rPr>
              <a:t>        Text</a:t>
            </a:r>
            <a:r>
              <a:rPr lang="it-IT" dirty="0">
                <a:solidFill>
                  <a:srgbClr val="0000FF"/>
                </a:solidFill>
                <a:latin typeface="Consolas" panose="020B0609020204030204" pitchFamily="49" charset="0"/>
              </a:rPr>
              <a:t>="Button 1"/&gt;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Button</a:t>
            </a:r>
            <a:r>
              <a:rPr lang="it-IT" dirty="0">
                <a:solidFill>
                  <a:srgbClr val="FF0000"/>
                </a:solidFill>
                <a:latin typeface="Consolas" panose="020B0609020204030204" pitchFamily="49" charset="0"/>
              </a:rPr>
              <a:t> </a:t>
            </a:r>
          </a:p>
          <a:p>
            <a:r>
              <a:rPr lang="it-IT" dirty="0">
                <a:solidFill>
                  <a:srgbClr val="FF0000"/>
                </a:solidFill>
                <a:latin typeface="Consolas" panose="020B0609020204030204" pitchFamily="49" charset="0"/>
              </a:rPr>
              <a:t>        Grid.Row</a:t>
            </a:r>
            <a:r>
              <a:rPr lang="it-IT" dirty="0">
                <a:solidFill>
                  <a:srgbClr val="0000FF"/>
                </a:solidFill>
                <a:latin typeface="Consolas" panose="020B0609020204030204" pitchFamily="49" charset="0"/>
              </a:rPr>
              <a:t>="1"</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FF0000"/>
                </a:solidFill>
                <a:latin typeface="Consolas" panose="020B0609020204030204" pitchFamily="49" charset="0"/>
              </a:rPr>
              <a:t>Text</a:t>
            </a:r>
            <a:r>
              <a:rPr lang="it-IT" dirty="0">
                <a:solidFill>
                  <a:srgbClr val="0000FF"/>
                </a:solidFill>
                <a:latin typeface="Consolas" panose="020B0609020204030204" pitchFamily="49" charset="0"/>
              </a:rPr>
              <a:t>="Button 2"/&gt;</a:t>
            </a:r>
            <a:endParaRPr lang="it-IT" dirty="0">
              <a:solidFill>
                <a:srgbClr val="000000"/>
              </a:solidFill>
              <a:latin typeface="Consolas" panose="020B0609020204030204" pitchFamily="49" charset="0"/>
            </a:endParaRPr>
          </a:p>
          <a:p>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a:t>
            </a:r>
            <a:r>
              <a:rPr lang="it-IT" dirty="0">
                <a:solidFill>
                  <a:srgbClr val="0000FF"/>
                </a:solidFill>
                <a:latin typeface="Consolas" panose="020B0609020204030204" pitchFamily="49" charset="0"/>
              </a:rPr>
              <a:t>&gt;</a:t>
            </a:r>
            <a:endParaRPr lang="it-IT" dirty="0"/>
          </a:p>
        </p:txBody>
      </p:sp>
    </p:spTree>
    <p:extLst>
      <p:ext uri="{BB962C8B-B14F-4D97-AF65-F5344CB8AC3E}">
        <p14:creationId xmlns:p14="http://schemas.microsoft.com/office/powerpoint/2010/main" val="424754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1" y="1088837"/>
            <a:ext cx="21029831" cy="2651126"/>
          </a:xfrm>
        </p:spPr>
        <p:txBody>
          <a:bodyPr>
            <a:normAutofit/>
          </a:bodyPr>
          <a:lstStyle/>
          <a:p>
            <a:r>
              <a:rPr lang="en-US" sz="7200" b="1" dirty="0" err="1">
                <a:latin typeface="Calibri (Cuerpo)"/>
              </a:rPr>
              <a:t>Consejos</a:t>
            </a:r>
            <a:r>
              <a:rPr lang="en-US" sz="7200" b="1" dirty="0">
                <a:latin typeface="Calibri (Cuerpo)"/>
              </a:rPr>
              <a:t> Grid</a:t>
            </a:r>
          </a:p>
        </p:txBody>
      </p:sp>
      <p:sp>
        <p:nvSpPr>
          <p:cNvPr id="3" name="TextBox 2"/>
          <p:cNvSpPr txBox="1"/>
          <p:nvPr/>
        </p:nvSpPr>
        <p:spPr>
          <a:xfrm>
            <a:off x="1676291" y="3363509"/>
            <a:ext cx="17380491" cy="3662541"/>
          </a:xfrm>
          <a:prstGeom prst="rect">
            <a:avLst/>
          </a:prstGeom>
          <a:noFill/>
        </p:spPr>
        <p:txBody>
          <a:bodyPr wrap="square" rtlCol="0">
            <a:spAutoFit/>
          </a:bodyPr>
          <a:lstStyle/>
          <a:p>
            <a:r>
              <a:rPr lang="en-US" sz="5600" dirty="0">
                <a:cs typeface="Helvetica" panose="020B0604020202020204" pitchFamily="34" charset="0"/>
              </a:rPr>
              <a:t>El Grid </a:t>
            </a:r>
            <a:r>
              <a:rPr lang="en-US" sz="5600" dirty="0" err="1">
                <a:cs typeface="Helvetica" panose="020B0604020202020204" pitchFamily="34" charset="0"/>
              </a:rPr>
              <a:t>puede</a:t>
            </a:r>
            <a:r>
              <a:rPr lang="en-US" sz="5600" dirty="0">
                <a:cs typeface="Helvetica" panose="020B0604020202020204" pitchFamily="34" charset="0"/>
              </a:rPr>
              <a:t> </a:t>
            </a:r>
            <a:r>
              <a:rPr lang="en-US" sz="5600" dirty="0" err="1">
                <a:cs typeface="Helvetica" panose="020B0604020202020204" pitchFamily="34" charset="0"/>
              </a:rPr>
              <a:t>organizar</a:t>
            </a:r>
            <a:r>
              <a:rPr lang="en-US" sz="5600" dirty="0">
                <a:cs typeface="Helvetica" panose="020B0604020202020204" pitchFamily="34" charset="0"/>
              </a:rPr>
              <a:t> </a:t>
            </a:r>
            <a:r>
              <a:rPr lang="en-US" sz="5600" dirty="0" err="1">
                <a:cs typeface="Helvetica" panose="020B0604020202020204" pitchFamily="34" charset="0"/>
              </a:rPr>
              <a:t>los</a:t>
            </a:r>
            <a:r>
              <a:rPr lang="en-US" sz="5600" dirty="0">
                <a:cs typeface="Helvetica" panose="020B0604020202020204" pitchFamily="34" charset="0"/>
              </a:rPr>
              <a:t> </a:t>
            </a:r>
            <a:r>
              <a:rPr lang="en-US" sz="5600" dirty="0" err="1">
                <a:cs typeface="Helvetica" panose="020B0604020202020204" pitchFamily="34" charset="0"/>
              </a:rPr>
              <a:t>elementos</a:t>
            </a:r>
            <a:r>
              <a:rPr lang="en-US" sz="5600" dirty="0">
                <a:cs typeface="Helvetica" panose="020B0604020202020204" pitchFamily="34" charset="0"/>
              </a:rPr>
              <a:t> con </a:t>
            </a:r>
            <a:r>
              <a:rPr lang="en-US" sz="5600" dirty="0" err="1">
                <a:cs typeface="Helvetica" panose="020B0604020202020204" pitchFamily="34" charset="0"/>
              </a:rPr>
              <a:t>tamaño</a:t>
            </a:r>
            <a:r>
              <a:rPr lang="en-US" sz="5600" dirty="0">
                <a:cs typeface="Helvetica" panose="020B0604020202020204" pitchFamily="34" charset="0"/>
              </a:rPr>
              <a:t> </a:t>
            </a:r>
            <a:r>
              <a:rPr lang="en-US" sz="5600" dirty="0" err="1">
                <a:cs typeface="Helvetica" panose="020B0604020202020204" pitchFamily="34" charset="0"/>
              </a:rPr>
              <a:t>fijo</a:t>
            </a:r>
            <a:r>
              <a:rPr lang="en-US" sz="5600" dirty="0">
                <a:cs typeface="Helvetica" panose="020B0604020202020204" pitchFamily="34" charset="0"/>
              </a:rPr>
              <a:t>. El Grid </a:t>
            </a:r>
            <a:r>
              <a:rPr lang="en-US" sz="5600" dirty="0" err="1">
                <a:cs typeface="Helvetica" panose="020B0604020202020204" pitchFamily="34" charset="0"/>
              </a:rPr>
              <a:t>ignora</a:t>
            </a:r>
            <a:r>
              <a:rPr lang="en-US" sz="5600" dirty="0">
                <a:cs typeface="Helvetica" panose="020B0604020202020204" pitchFamily="34" charset="0"/>
              </a:rPr>
              <a:t> </a:t>
            </a:r>
            <a:r>
              <a:rPr lang="en-US" sz="5600" dirty="0" err="1">
                <a:cs typeface="Helvetica" panose="020B0604020202020204" pitchFamily="34" charset="0"/>
              </a:rPr>
              <a:t>cualquier</a:t>
            </a:r>
            <a:r>
              <a:rPr lang="en-US" sz="5600" dirty="0">
                <a:cs typeface="Helvetica" panose="020B0604020202020204" pitchFamily="34" charset="0"/>
              </a:rPr>
              <a:t> </a:t>
            </a:r>
            <a:r>
              <a:rPr lang="en-US" sz="5600" dirty="0" err="1">
                <a:cs typeface="Helvetica" panose="020B0604020202020204" pitchFamily="34" charset="0"/>
              </a:rPr>
              <a:t>notificación</a:t>
            </a:r>
            <a:r>
              <a:rPr lang="en-US" sz="5600" dirty="0">
                <a:cs typeface="Helvetica" panose="020B0604020202020204" pitchFamily="34" charset="0"/>
              </a:rPr>
              <a:t> de </a:t>
            </a:r>
            <a:r>
              <a:rPr lang="en-US" sz="5600" dirty="0" err="1">
                <a:cs typeface="Helvetica" panose="020B0604020202020204" pitchFamily="34" charset="0"/>
              </a:rPr>
              <a:t>invalidación</a:t>
            </a:r>
            <a:r>
              <a:rPr lang="en-US" sz="5600" dirty="0">
                <a:cs typeface="Helvetica" panose="020B0604020202020204" pitchFamily="34" charset="0"/>
              </a:rPr>
              <a:t> de </a:t>
            </a:r>
            <a:r>
              <a:rPr lang="en-US" sz="5600" dirty="0" err="1">
                <a:cs typeface="Helvetica" panose="020B0604020202020204" pitchFamily="34" charset="0"/>
              </a:rPr>
              <a:t>sus</a:t>
            </a:r>
            <a:r>
              <a:rPr lang="en-US" sz="5600" dirty="0">
                <a:cs typeface="Helvetica" panose="020B0604020202020204" pitchFamily="34" charset="0"/>
              </a:rPr>
              <a:t> </a:t>
            </a:r>
            <a:r>
              <a:rPr lang="en-US" sz="5600" dirty="0" err="1">
                <a:cs typeface="Helvetica" panose="020B0604020202020204" pitchFamily="34" charset="0"/>
              </a:rPr>
              <a:t>hijos</a:t>
            </a:r>
            <a:r>
              <a:rPr lang="en-US" sz="5600" dirty="0">
                <a:cs typeface="Helvetica" panose="020B0604020202020204" pitchFamily="34" charset="0"/>
              </a:rPr>
              <a:t>.</a:t>
            </a:r>
          </a:p>
          <a:p>
            <a:endParaRPr lang="en-US" sz="6400" dirty="0">
              <a:cs typeface="Helvetica" panose="020B0604020202020204" pitchFamily="34" charset="0"/>
            </a:endParaRPr>
          </a:p>
        </p:txBody>
      </p:sp>
      <p:sp>
        <p:nvSpPr>
          <p:cNvPr id="5" name="object 5"/>
          <p:cNvSpPr/>
          <p:nvPr/>
        </p:nvSpPr>
        <p:spPr>
          <a:xfrm>
            <a:off x="1676288" y="6225051"/>
            <a:ext cx="17380492" cy="6249757"/>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sp>
        <p:nvSpPr>
          <p:cNvPr id="6" name="Rettangolo 10"/>
          <p:cNvSpPr/>
          <p:nvPr/>
        </p:nvSpPr>
        <p:spPr>
          <a:xfrm>
            <a:off x="1676288" y="6196576"/>
            <a:ext cx="17380491" cy="6186309"/>
          </a:xfrm>
          <a:prstGeom prst="rect">
            <a:avLst/>
          </a:prstGeom>
        </p:spPr>
        <p:txBody>
          <a:bodyPr wrap="square">
            <a:spAutoFit/>
          </a:bodyPr>
          <a:lstStyle/>
          <a:p>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Grid.RowDefinitions</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RowDefinition</a:t>
            </a:r>
            <a:r>
              <a:rPr lang="it-IT" dirty="0">
                <a:solidFill>
                  <a:srgbClr val="FF0000"/>
                </a:solidFill>
                <a:latin typeface="Consolas" panose="020B0609020204030204" pitchFamily="49" charset="0"/>
              </a:rPr>
              <a:t> Height</a:t>
            </a:r>
            <a:r>
              <a:rPr lang="it-IT" dirty="0">
                <a:solidFill>
                  <a:srgbClr val="0000FF"/>
                </a:solidFill>
                <a:latin typeface="Consolas" panose="020B0609020204030204" pitchFamily="49" charset="0"/>
              </a:rPr>
              <a:t>="150"/&gt;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RowDefinition</a:t>
            </a:r>
            <a:r>
              <a:rPr lang="it-IT" dirty="0">
                <a:solidFill>
                  <a:srgbClr val="FF0000"/>
                </a:solidFill>
                <a:latin typeface="Consolas" panose="020B0609020204030204" pitchFamily="49" charset="0"/>
              </a:rPr>
              <a:t> Height</a:t>
            </a:r>
            <a:r>
              <a:rPr lang="it-IT" dirty="0">
                <a:solidFill>
                  <a:srgbClr val="0000FF"/>
                </a:solidFill>
                <a:latin typeface="Consolas" panose="020B0609020204030204" pitchFamily="49" charset="0"/>
              </a:rPr>
              <a:t>="150"/&gt;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Grid.RowDefinitions</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Button</a:t>
            </a:r>
            <a:r>
              <a:rPr lang="it-IT" dirty="0">
                <a:solidFill>
                  <a:srgbClr val="FF0000"/>
                </a:solidFill>
                <a:latin typeface="Consolas" panose="020B0609020204030204" pitchFamily="49" charset="0"/>
              </a:rPr>
              <a:t> </a:t>
            </a:r>
          </a:p>
          <a:p>
            <a:r>
              <a:rPr lang="it-IT" dirty="0">
                <a:solidFill>
                  <a:srgbClr val="FF0000"/>
                </a:solidFill>
                <a:latin typeface="Consolas" panose="020B0609020204030204" pitchFamily="49" charset="0"/>
              </a:rPr>
              <a:t>        Text</a:t>
            </a:r>
            <a:r>
              <a:rPr lang="it-IT" dirty="0">
                <a:solidFill>
                  <a:srgbClr val="0000FF"/>
                </a:solidFill>
                <a:latin typeface="Consolas" panose="020B0609020204030204" pitchFamily="49" charset="0"/>
              </a:rPr>
              <a:t>="Button 1"/&gt;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Button</a:t>
            </a:r>
            <a:r>
              <a:rPr lang="it-IT" dirty="0">
                <a:solidFill>
                  <a:srgbClr val="FF0000"/>
                </a:solidFill>
                <a:latin typeface="Consolas" panose="020B0609020204030204" pitchFamily="49" charset="0"/>
              </a:rPr>
              <a:t> </a:t>
            </a:r>
          </a:p>
          <a:p>
            <a:r>
              <a:rPr lang="it-IT" dirty="0">
                <a:solidFill>
                  <a:srgbClr val="FF0000"/>
                </a:solidFill>
                <a:latin typeface="Consolas" panose="020B0609020204030204" pitchFamily="49" charset="0"/>
              </a:rPr>
              <a:t>        Grid.Row</a:t>
            </a:r>
            <a:r>
              <a:rPr lang="it-IT" dirty="0">
                <a:solidFill>
                  <a:srgbClr val="0000FF"/>
                </a:solidFill>
                <a:latin typeface="Consolas" panose="020B0609020204030204" pitchFamily="49" charset="0"/>
              </a:rPr>
              <a:t>="1"</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FF0000"/>
                </a:solidFill>
                <a:latin typeface="Consolas" panose="020B0609020204030204" pitchFamily="49" charset="0"/>
              </a:rPr>
              <a:t>Text</a:t>
            </a:r>
            <a:r>
              <a:rPr lang="it-IT" dirty="0">
                <a:solidFill>
                  <a:srgbClr val="0000FF"/>
                </a:solidFill>
                <a:latin typeface="Consolas" panose="020B0609020204030204" pitchFamily="49" charset="0"/>
              </a:rPr>
              <a:t>="Button 2"/&gt;</a:t>
            </a:r>
            <a:endParaRPr lang="it-IT" dirty="0">
              <a:solidFill>
                <a:srgbClr val="000000"/>
              </a:solidFill>
              <a:latin typeface="Consolas" panose="020B0609020204030204" pitchFamily="49" charset="0"/>
            </a:endParaRPr>
          </a:p>
          <a:p>
            <a:r>
              <a:rPr lang="it-IT" dirty="0">
                <a:solidFill>
                  <a:srgbClr val="0000FF"/>
                </a:solidFill>
                <a:latin typeface="Consolas" panose="020B0609020204030204" pitchFamily="49" charset="0"/>
              </a:rPr>
              <a:t>&lt;/</a:t>
            </a:r>
            <a:r>
              <a:rPr lang="it-IT" dirty="0">
                <a:solidFill>
                  <a:srgbClr val="A31515"/>
                </a:solidFill>
                <a:latin typeface="Consolas" panose="020B0609020204030204" pitchFamily="49" charset="0"/>
              </a:rPr>
              <a:t>Grid</a:t>
            </a:r>
            <a:r>
              <a:rPr lang="it-IT" dirty="0">
                <a:solidFill>
                  <a:srgbClr val="0000FF"/>
                </a:solidFill>
                <a:latin typeface="Consolas" panose="020B0609020204030204" pitchFamily="49" charset="0"/>
              </a:rPr>
              <a:t>&gt;</a:t>
            </a:r>
            <a:endParaRPr lang="it-IT" dirty="0"/>
          </a:p>
        </p:txBody>
      </p:sp>
    </p:spTree>
    <p:extLst>
      <p:ext uri="{BB962C8B-B14F-4D97-AF65-F5344CB8AC3E}">
        <p14:creationId xmlns:p14="http://schemas.microsoft.com/office/powerpoint/2010/main" val="20810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1" y="1160555"/>
            <a:ext cx="21029831" cy="2651126"/>
          </a:xfrm>
        </p:spPr>
        <p:txBody>
          <a:bodyPr>
            <a:normAutofit/>
          </a:bodyPr>
          <a:lstStyle/>
          <a:p>
            <a:r>
              <a:rPr lang="en-US" sz="7200" b="1" dirty="0" err="1">
                <a:latin typeface="Calibri (Cuerpo)"/>
              </a:rPr>
              <a:t>StackLayout</a:t>
            </a:r>
            <a:endParaRPr lang="en-US" sz="7200" b="1" dirty="0">
              <a:latin typeface="Calibri (Cuerpo)"/>
            </a:endParaRPr>
          </a:p>
        </p:txBody>
      </p:sp>
      <p:sp>
        <p:nvSpPr>
          <p:cNvPr id="3" name="TextBox 2"/>
          <p:cNvSpPr txBox="1"/>
          <p:nvPr/>
        </p:nvSpPr>
        <p:spPr>
          <a:xfrm>
            <a:off x="1676291" y="3811681"/>
            <a:ext cx="17380491" cy="6986528"/>
          </a:xfrm>
          <a:prstGeom prst="rect">
            <a:avLst/>
          </a:prstGeom>
          <a:noFill/>
        </p:spPr>
        <p:txBody>
          <a:bodyPr wrap="square" rtlCol="0">
            <a:spAutoFit/>
          </a:bodyPr>
          <a:lstStyle/>
          <a:p>
            <a:r>
              <a:rPr lang="en-US" sz="6400" dirty="0">
                <a:cs typeface="Helvetica" panose="020B0604020202020204" pitchFamily="34" charset="0"/>
              </a:rPr>
              <a:t>El </a:t>
            </a:r>
            <a:r>
              <a:rPr lang="en-US" sz="6400" dirty="0" err="1">
                <a:cs typeface="Helvetica" panose="020B0604020202020204" pitchFamily="34" charset="0"/>
              </a:rPr>
              <a:t>StackLayout</a:t>
            </a:r>
            <a:r>
              <a:rPr lang="en-US" sz="6400" dirty="0">
                <a:cs typeface="Helvetica" panose="020B0604020202020204" pitchFamily="34" charset="0"/>
              </a:rPr>
              <a:t> </a:t>
            </a:r>
            <a:r>
              <a:rPr lang="en-US" sz="6400" dirty="0" err="1">
                <a:cs typeface="Helvetica" panose="020B0604020202020204" pitchFamily="34" charset="0"/>
              </a:rPr>
              <a:t>organiza</a:t>
            </a:r>
            <a:r>
              <a:rPr lang="en-US" sz="6400" dirty="0">
                <a:cs typeface="Helvetica" panose="020B0604020202020204" pitchFamily="34" charset="0"/>
              </a:rPr>
              <a:t> </a:t>
            </a:r>
            <a:r>
              <a:rPr lang="en-US" sz="6400" dirty="0" err="1">
                <a:cs typeface="Helvetica" panose="020B0604020202020204" pitchFamily="34" charset="0"/>
              </a:rPr>
              <a:t>los</a:t>
            </a:r>
            <a:r>
              <a:rPr lang="en-US" sz="6400" dirty="0">
                <a:cs typeface="Helvetica" panose="020B0604020202020204" pitchFamily="34" charset="0"/>
              </a:rPr>
              <a:t> </a:t>
            </a:r>
            <a:r>
              <a:rPr lang="en-US" sz="6400" dirty="0" err="1">
                <a:cs typeface="Helvetica" panose="020B0604020202020204" pitchFamily="34" charset="0"/>
              </a:rPr>
              <a:t>elementos</a:t>
            </a:r>
            <a:r>
              <a:rPr lang="en-US" sz="6400" dirty="0">
                <a:cs typeface="Helvetica" panose="020B0604020202020204" pitchFamily="34" charset="0"/>
              </a:rPr>
              <a:t> </a:t>
            </a:r>
            <a:r>
              <a:rPr lang="en-US" sz="6400" dirty="0" err="1">
                <a:cs typeface="Helvetica" panose="020B0604020202020204" pitchFamily="34" charset="0"/>
              </a:rPr>
              <a:t>hijos</a:t>
            </a:r>
            <a:r>
              <a:rPr lang="en-US" sz="6400" dirty="0">
                <a:cs typeface="Helvetica" panose="020B0604020202020204" pitchFamily="34" charset="0"/>
              </a:rPr>
              <a:t> </a:t>
            </a:r>
            <a:r>
              <a:rPr lang="en-US" sz="6400" dirty="0" err="1">
                <a:cs typeface="Helvetica" panose="020B0604020202020204" pitchFamily="34" charset="0"/>
              </a:rPr>
              <a:t>una</a:t>
            </a:r>
            <a:r>
              <a:rPr lang="en-US" sz="6400" dirty="0">
                <a:cs typeface="Helvetica" panose="020B0604020202020204" pitchFamily="34" charset="0"/>
              </a:rPr>
              <a:t> </a:t>
            </a:r>
            <a:r>
              <a:rPr lang="en-US" sz="6400" dirty="0" err="1">
                <a:cs typeface="Helvetica" panose="020B0604020202020204" pitchFamily="34" charset="0"/>
              </a:rPr>
              <a:t>sóla</a:t>
            </a:r>
            <a:r>
              <a:rPr lang="en-US" sz="6400" dirty="0">
                <a:cs typeface="Helvetica" panose="020B0604020202020204" pitchFamily="34" charset="0"/>
              </a:rPr>
              <a:t> fila o </a:t>
            </a:r>
            <a:r>
              <a:rPr lang="en-US" sz="6400" dirty="0" err="1">
                <a:cs typeface="Helvetica" panose="020B0604020202020204" pitchFamily="34" charset="0"/>
              </a:rPr>
              <a:t>columna</a:t>
            </a:r>
            <a:r>
              <a:rPr lang="en-US" sz="6400" dirty="0">
                <a:cs typeface="Helvetica" panose="020B0604020202020204" pitchFamily="34" charset="0"/>
              </a:rPr>
              <a:t>.</a:t>
            </a:r>
          </a:p>
          <a:p>
            <a:endParaRPr lang="en-US" sz="6400" dirty="0">
              <a:cs typeface="Helvetica" panose="020B0604020202020204" pitchFamily="34" charset="0"/>
            </a:endParaRPr>
          </a:p>
          <a:p>
            <a:r>
              <a:rPr lang="en-US" sz="6400" dirty="0">
                <a:cs typeface="Helvetica" panose="020B0604020202020204" pitchFamily="34" charset="0"/>
              </a:rPr>
              <a:t>Ideal para la </a:t>
            </a:r>
            <a:r>
              <a:rPr lang="en-US" sz="6400" dirty="0" err="1">
                <a:cs typeface="Helvetica" panose="020B0604020202020204" pitchFamily="34" charset="0"/>
              </a:rPr>
              <a:t>creación</a:t>
            </a:r>
            <a:r>
              <a:rPr lang="en-US" sz="6400" dirty="0">
                <a:cs typeface="Helvetica" panose="020B0604020202020204" pitchFamily="34" charset="0"/>
              </a:rPr>
              <a:t> </a:t>
            </a:r>
            <a:r>
              <a:rPr lang="en-US" sz="6400" dirty="0" err="1">
                <a:cs typeface="Helvetica" panose="020B0604020202020204" pitchFamily="34" charset="0"/>
              </a:rPr>
              <a:t>sencilla</a:t>
            </a:r>
            <a:r>
              <a:rPr lang="en-US" sz="6400" dirty="0">
                <a:cs typeface="Helvetica" panose="020B0604020202020204" pitchFamily="34" charset="0"/>
              </a:rPr>
              <a:t> y de forma </a:t>
            </a:r>
            <a:r>
              <a:rPr lang="en-US" sz="6400" dirty="0" err="1">
                <a:cs typeface="Helvetica" panose="020B0604020202020204" pitchFamily="34" charset="0"/>
              </a:rPr>
              <a:t>rápida</a:t>
            </a:r>
            <a:r>
              <a:rPr lang="en-US" sz="6400" dirty="0">
                <a:cs typeface="Helvetica" panose="020B0604020202020204" pitchFamily="34" charset="0"/>
              </a:rPr>
              <a:t> de forma </a:t>
            </a:r>
            <a:r>
              <a:rPr lang="en-US" sz="6400" dirty="0" err="1">
                <a:cs typeface="Helvetica" panose="020B0604020202020204" pitchFamily="34" charset="0"/>
              </a:rPr>
              <a:t>secuencial</a:t>
            </a:r>
            <a:r>
              <a:rPr lang="en-US" sz="6400" dirty="0">
                <a:cs typeface="Helvetica" panose="020B0604020202020204" pitchFamily="34" charset="0"/>
              </a:rPr>
              <a:t>.</a:t>
            </a:r>
          </a:p>
          <a:p>
            <a:endParaRPr lang="en-US" sz="6400" dirty="0">
              <a:cs typeface="Helvetica" panose="020B0604020202020204" pitchFamily="34" charset="0"/>
            </a:endParaRPr>
          </a:p>
          <a:p>
            <a:r>
              <a:rPr lang="en-US" sz="6400" dirty="0">
                <a:cs typeface="Helvetica" panose="020B0604020202020204" pitchFamily="34" charset="0"/>
              </a:rPr>
              <a:t>CUIDADO!, </a:t>
            </a:r>
            <a:r>
              <a:rPr lang="en-US" sz="6400" dirty="0" err="1">
                <a:cs typeface="Helvetica" panose="020B0604020202020204" pitchFamily="34" charset="0"/>
              </a:rPr>
              <a:t>puede</a:t>
            </a:r>
            <a:r>
              <a:rPr lang="en-US" sz="6400" dirty="0">
                <a:cs typeface="Helvetica" panose="020B0604020202020204" pitchFamily="34" charset="0"/>
              </a:rPr>
              <a:t> </a:t>
            </a:r>
            <a:r>
              <a:rPr lang="en-US" sz="6400" dirty="0" err="1">
                <a:cs typeface="Helvetica" panose="020B0604020202020204" pitchFamily="34" charset="0"/>
              </a:rPr>
              <a:t>llevar</a:t>
            </a:r>
            <a:r>
              <a:rPr lang="en-US" sz="6400" dirty="0">
                <a:cs typeface="Helvetica" panose="020B0604020202020204" pitchFamily="34" charset="0"/>
              </a:rPr>
              <a:t> a la </a:t>
            </a:r>
            <a:r>
              <a:rPr lang="en-US" sz="6400" dirty="0" err="1">
                <a:cs typeface="Helvetica" panose="020B0604020202020204" pitchFamily="34" charset="0"/>
              </a:rPr>
              <a:t>anidación</a:t>
            </a:r>
            <a:r>
              <a:rPr lang="en-US" sz="6400" dirty="0">
                <a:cs typeface="Helvetica" panose="020B0604020202020204" pitchFamily="34" charset="0"/>
              </a:rPr>
              <a:t> </a:t>
            </a:r>
            <a:r>
              <a:rPr lang="en-US" sz="6400" dirty="0" err="1">
                <a:cs typeface="Helvetica" panose="020B0604020202020204" pitchFamily="34" charset="0"/>
              </a:rPr>
              <a:t>excesiva</a:t>
            </a:r>
            <a:r>
              <a:rPr lang="en-US" sz="6400" dirty="0">
                <a:cs typeface="Helvetica" panose="020B0604020202020204" pitchFamily="34" charset="0"/>
              </a:rPr>
              <a:t>.</a:t>
            </a:r>
          </a:p>
        </p:txBody>
      </p:sp>
    </p:spTree>
    <p:extLst>
      <p:ext uri="{BB962C8B-B14F-4D97-AF65-F5344CB8AC3E}">
        <p14:creationId xmlns:p14="http://schemas.microsoft.com/office/powerpoint/2010/main" val="365179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1" y="1052979"/>
            <a:ext cx="21029831" cy="2651126"/>
          </a:xfrm>
        </p:spPr>
        <p:txBody>
          <a:bodyPr>
            <a:normAutofit/>
          </a:bodyPr>
          <a:lstStyle/>
          <a:p>
            <a:r>
              <a:rPr lang="en-US" sz="7200" b="1" dirty="0" err="1">
                <a:latin typeface="Calibri (Cuerpo)"/>
              </a:rPr>
              <a:t>Consejos</a:t>
            </a:r>
            <a:r>
              <a:rPr lang="en-US" sz="7200" b="1" dirty="0">
                <a:latin typeface="Calibri (Cuerpo)"/>
              </a:rPr>
              <a:t> </a:t>
            </a:r>
            <a:r>
              <a:rPr lang="en-US" sz="7200" b="1" dirty="0" err="1">
                <a:latin typeface="Calibri (Cuerpo)"/>
              </a:rPr>
              <a:t>StackLayout</a:t>
            </a:r>
            <a:endParaRPr lang="en-US" sz="7200" b="1" dirty="0">
              <a:latin typeface="Calibri (Cuerpo)"/>
            </a:endParaRPr>
          </a:p>
        </p:txBody>
      </p:sp>
      <p:sp>
        <p:nvSpPr>
          <p:cNvPr id="3" name="TextBox 2"/>
          <p:cNvSpPr txBox="1"/>
          <p:nvPr/>
        </p:nvSpPr>
        <p:spPr>
          <a:xfrm>
            <a:off x="1676291" y="3106616"/>
            <a:ext cx="17380491" cy="6001643"/>
          </a:xfrm>
          <a:prstGeom prst="rect">
            <a:avLst/>
          </a:prstGeom>
          <a:noFill/>
        </p:spPr>
        <p:txBody>
          <a:bodyPr wrap="square" rtlCol="0">
            <a:spAutoFit/>
          </a:bodyPr>
          <a:lstStyle/>
          <a:p>
            <a:r>
              <a:rPr lang="en-US" sz="6400" dirty="0">
                <a:cs typeface="Helvetica" panose="020B0604020202020204" pitchFamily="34" charset="0"/>
              </a:rPr>
              <a:t>El </a:t>
            </a:r>
            <a:r>
              <a:rPr lang="en-US" sz="6400" dirty="0" err="1">
                <a:cs typeface="Helvetica" panose="020B0604020202020204" pitchFamily="34" charset="0"/>
              </a:rPr>
              <a:t>StackLayout</a:t>
            </a:r>
            <a:r>
              <a:rPr lang="en-US" sz="6400" dirty="0">
                <a:cs typeface="Helvetica" panose="020B0604020202020204" pitchFamily="34" charset="0"/>
              </a:rPr>
              <a:t> </a:t>
            </a:r>
            <a:r>
              <a:rPr lang="en-US" sz="6400" dirty="0" err="1">
                <a:cs typeface="Helvetica" panose="020B0604020202020204" pitchFamily="34" charset="0"/>
              </a:rPr>
              <a:t>organiza</a:t>
            </a:r>
            <a:r>
              <a:rPr lang="en-US" sz="6400" dirty="0">
                <a:cs typeface="Helvetica" panose="020B0604020202020204" pitchFamily="34" charset="0"/>
              </a:rPr>
              <a:t> </a:t>
            </a:r>
            <a:r>
              <a:rPr lang="en-US" sz="6400" dirty="0" err="1">
                <a:cs typeface="Helvetica" panose="020B0604020202020204" pitchFamily="34" charset="0"/>
              </a:rPr>
              <a:t>los</a:t>
            </a:r>
            <a:r>
              <a:rPr lang="en-US" sz="6400" dirty="0">
                <a:cs typeface="Helvetica" panose="020B0604020202020204" pitchFamily="34" charset="0"/>
              </a:rPr>
              <a:t> </a:t>
            </a:r>
            <a:r>
              <a:rPr lang="en-US" sz="6400" dirty="0" err="1">
                <a:cs typeface="Helvetica" panose="020B0604020202020204" pitchFamily="34" charset="0"/>
              </a:rPr>
              <a:t>elementos</a:t>
            </a:r>
            <a:r>
              <a:rPr lang="en-US" sz="6400" dirty="0">
                <a:cs typeface="Helvetica" panose="020B0604020202020204" pitchFamily="34" charset="0"/>
              </a:rPr>
              <a:t> </a:t>
            </a:r>
            <a:r>
              <a:rPr lang="en-US" sz="6400" dirty="0" err="1">
                <a:cs typeface="Helvetica" panose="020B0604020202020204" pitchFamily="34" charset="0"/>
              </a:rPr>
              <a:t>hijos</a:t>
            </a:r>
            <a:r>
              <a:rPr lang="en-US" sz="6400" dirty="0">
                <a:cs typeface="Helvetica" panose="020B0604020202020204" pitchFamily="34" charset="0"/>
              </a:rPr>
              <a:t> </a:t>
            </a:r>
            <a:r>
              <a:rPr lang="en-US" sz="6400" dirty="0" err="1">
                <a:cs typeface="Helvetica" panose="020B0604020202020204" pitchFamily="34" charset="0"/>
              </a:rPr>
              <a:t>una</a:t>
            </a:r>
            <a:r>
              <a:rPr lang="en-US" sz="6400" dirty="0">
                <a:cs typeface="Helvetica" panose="020B0604020202020204" pitchFamily="34" charset="0"/>
              </a:rPr>
              <a:t> </a:t>
            </a:r>
            <a:r>
              <a:rPr lang="en-US" sz="6400" dirty="0" err="1">
                <a:cs typeface="Helvetica" panose="020B0604020202020204" pitchFamily="34" charset="0"/>
              </a:rPr>
              <a:t>sóla</a:t>
            </a:r>
            <a:r>
              <a:rPr lang="en-US" sz="6400" dirty="0">
                <a:cs typeface="Helvetica" panose="020B0604020202020204" pitchFamily="34" charset="0"/>
              </a:rPr>
              <a:t> fila o </a:t>
            </a:r>
            <a:r>
              <a:rPr lang="en-US" sz="6400" dirty="0" err="1">
                <a:cs typeface="Helvetica" panose="020B0604020202020204" pitchFamily="34" charset="0"/>
              </a:rPr>
              <a:t>columna</a:t>
            </a:r>
            <a:r>
              <a:rPr lang="en-US" sz="6400" dirty="0">
                <a:cs typeface="Helvetica" panose="020B0604020202020204" pitchFamily="34" charset="0"/>
              </a:rPr>
              <a:t>.</a:t>
            </a:r>
          </a:p>
          <a:p>
            <a:endParaRPr lang="en-US" sz="6400" dirty="0">
              <a:cs typeface="Helvetica" panose="020B0604020202020204" pitchFamily="34" charset="0"/>
            </a:endParaRPr>
          </a:p>
          <a:p>
            <a:r>
              <a:rPr lang="en-US" sz="6400" dirty="0">
                <a:cs typeface="Helvetica" panose="020B0604020202020204" pitchFamily="34" charset="0"/>
              </a:rPr>
              <a:t>La </a:t>
            </a:r>
            <a:r>
              <a:rPr lang="en-US" sz="6400" dirty="0" err="1">
                <a:cs typeface="Helvetica" panose="020B0604020202020204" pitchFamily="34" charset="0"/>
              </a:rPr>
              <a:t>invalidación</a:t>
            </a:r>
            <a:r>
              <a:rPr lang="en-US" sz="6400" dirty="0">
                <a:cs typeface="Helvetica" panose="020B0604020202020204" pitchFamily="34" charset="0"/>
              </a:rPr>
              <a:t> de un View </a:t>
            </a:r>
            <a:r>
              <a:rPr lang="en-US" sz="6400" dirty="0" err="1">
                <a:cs typeface="Helvetica" panose="020B0604020202020204" pitchFamily="34" charset="0"/>
              </a:rPr>
              <a:t>hijo</a:t>
            </a:r>
            <a:r>
              <a:rPr lang="en-US" sz="6400" dirty="0">
                <a:cs typeface="Helvetica" panose="020B0604020202020204" pitchFamily="34" charset="0"/>
              </a:rPr>
              <a:t> </a:t>
            </a:r>
            <a:r>
              <a:rPr lang="en-US" sz="6400" dirty="0" err="1">
                <a:cs typeface="Helvetica" panose="020B0604020202020204" pitchFamily="34" charset="0"/>
              </a:rPr>
              <a:t>provoca</a:t>
            </a:r>
            <a:r>
              <a:rPr lang="en-US" sz="6400" dirty="0">
                <a:cs typeface="Helvetica" panose="020B0604020202020204" pitchFamily="34" charset="0"/>
              </a:rPr>
              <a:t> la </a:t>
            </a:r>
            <a:r>
              <a:rPr lang="en-US" sz="6400" dirty="0" err="1">
                <a:cs typeface="Helvetica" panose="020B0604020202020204" pitchFamily="34" charset="0"/>
              </a:rPr>
              <a:t>invalidación</a:t>
            </a:r>
            <a:r>
              <a:rPr lang="en-US" sz="6400" dirty="0">
                <a:cs typeface="Helvetica" panose="020B0604020202020204" pitchFamily="34" charset="0"/>
              </a:rPr>
              <a:t> </a:t>
            </a:r>
            <a:r>
              <a:rPr lang="en-US" sz="6400" dirty="0" err="1">
                <a:cs typeface="Helvetica" panose="020B0604020202020204" pitchFamily="34" charset="0"/>
              </a:rPr>
              <a:t>en</a:t>
            </a:r>
            <a:r>
              <a:rPr lang="en-US" sz="6400" dirty="0">
                <a:cs typeface="Helvetica" panose="020B0604020202020204" pitchFamily="34" charset="0"/>
              </a:rPr>
              <a:t> </a:t>
            </a:r>
            <a:r>
              <a:rPr lang="en-US" sz="6400" dirty="0" err="1">
                <a:cs typeface="Helvetica" panose="020B0604020202020204" pitchFamily="34" charset="0"/>
              </a:rPr>
              <a:t>cadena</a:t>
            </a:r>
            <a:r>
              <a:rPr lang="en-US" sz="6400" dirty="0">
                <a:cs typeface="Helvetica" panose="020B0604020202020204" pitchFamily="34" charset="0"/>
              </a:rPr>
              <a:t> </a:t>
            </a:r>
            <a:r>
              <a:rPr lang="en-US" sz="6400" dirty="0" err="1">
                <a:cs typeface="Helvetica" panose="020B0604020202020204" pitchFamily="34" charset="0"/>
              </a:rPr>
              <a:t>en</a:t>
            </a:r>
            <a:r>
              <a:rPr lang="en-US" sz="6400" dirty="0">
                <a:cs typeface="Helvetica" panose="020B0604020202020204" pitchFamily="34" charset="0"/>
              </a:rPr>
              <a:t> el </a:t>
            </a:r>
            <a:r>
              <a:rPr lang="en-US" sz="6400" dirty="0" err="1">
                <a:cs typeface="Helvetica" panose="020B0604020202020204" pitchFamily="34" charset="0"/>
              </a:rPr>
              <a:t>árbol</a:t>
            </a:r>
            <a:r>
              <a:rPr lang="en-US" sz="6400" dirty="0">
                <a:cs typeface="Helvetica" panose="020B0604020202020204" pitchFamily="34" charset="0"/>
              </a:rPr>
              <a:t> visual hasta el </a:t>
            </a:r>
            <a:r>
              <a:rPr lang="en-US" sz="6400" dirty="0" err="1">
                <a:cs typeface="Helvetica" panose="020B0604020202020204" pitchFamily="34" charset="0"/>
              </a:rPr>
              <a:t>StackLayout</a:t>
            </a:r>
            <a:r>
              <a:rPr lang="en-US" sz="6400" dirty="0">
                <a:cs typeface="Helvetica" panose="020B0604020202020204" pitchFamily="34" charset="0"/>
              </a:rPr>
              <a:t>.</a:t>
            </a:r>
          </a:p>
        </p:txBody>
      </p:sp>
      <p:sp>
        <p:nvSpPr>
          <p:cNvPr id="6" name="object 5"/>
          <p:cNvSpPr/>
          <p:nvPr/>
        </p:nvSpPr>
        <p:spPr>
          <a:xfrm>
            <a:off x="1676291" y="8975584"/>
            <a:ext cx="17380489" cy="3641099"/>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sp>
        <p:nvSpPr>
          <p:cNvPr id="7" name="Rettangolo 1"/>
          <p:cNvSpPr/>
          <p:nvPr/>
        </p:nvSpPr>
        <p:spPr>
          <a:xfrm>
            <a:off x="1676291" y="9108259"/>
            <a:ext cx="17380487" cy="3231654"/>
          </a:xfrm>
          <a:prstGeom prst="rect">
            <a:avLst/>
          </a:prstGeom>
        </p:spPr>
        <p:txBody>
          <a:bodyPr wrap="square">
            <a:spAutoFit/>
          </a:bodyPr>
          <a:lstStyle/>
          <a:p>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StackLayout</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Button</a:t>
            </a:r>
            <a:r>
              <a:rPr lang="it-IT" sz="3200" dirty="0">
                <a:solidFill>
                  <a:srgbClr val="FF0000"/>
                </a:solidFill>
                <a:latin typeface="Consolas" panose="020B0609020204030204" pitchFamily="49" charset="0"/>
              </a:rPr>
              <a:t> </a:t>
            </a:r>
          </a:p>
          <a:p>
            <a:r>
              <a:rPr lang="it-IT" sz="3200" dirty="0">
                <a:solidFill>
                  <a:srgbClr val="FF0000"/>
                </a:solidFill>
                <a:latin typeface="Consolas" panose="020B0609020204030204" pitchFamily="49" charset="0"/>
              </a:rPr>
              <a:t>        Text</a:t>
            </a:r>
            <a:r>
              <a:rPr lang="it-IT" sz="3200" dirty="0">
                <a:solidFill>
                  <a:srgbClr val="0000FF"/>
                </a:solidFill>
                <a:latin typeface="Consolas" panose="020B0609020204030204" pitchFamily="49" charset="0"/>
              </a:rPr>
              <a:t>="Button 1"/&gt;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Button</a:t>
            </a:r>
            <a:r>
              <a:rPr lang="it-IT" sz="3200" dirty="0">
                <a:solidFill>
                  <a:srgbClr val="FF0000"/>
                </a:solidFill>
                <a:latin typeface="Consolas" panose="020B0609020204030204" pitchFamily="49" charset="0"/>
              </a:rPr>
              <a:t> </a:t>
            </a:r>
          </a:p>
          <a:p>
            <a:r>
              <a:rPr lang="it-IT" sz="3200" dirty="0">
                <a:solidFill>
                  <a:srgbClr val="FF0000"/>
                </a:solidFill>
                <a:latin typeface="Consolas" panose="020B0609020204030204" pitchFamily="49" charset="0"/>
              </a:rPr>
              <a:t>        Text</a:t>
            </a:r>
            <a:r>
              <a:rPr lang="it-IT" sz="3200" dirty="0">
                <a:solidFill>
                  <a:srgbClr val="0000FF"/>
                </a:solidFill>
                <a:latin typeface="Consolas" panose="020B0609020204030204" pitchFamily="49" charset="0"/>
              </a:rPr>
              <a:t>="Button 2"/&gt;</a:t>
            </a:r>
            <a:endParaRPr lang="it-IT" sz="3200" dirty="0">
              <a:solidFill>
                <a:srgbClr val="000000"/>
              </a:solidFill>
              <a:latin typeface="Consolas" panose="020B0609020204030204" pitchFamily="49" charset="0"/>
            </a:endParaRPr>
          </a:p>
          <a:p>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StackLayout</a:t>
            </a:r>
            <a:r>
              <a:rPr lang="it-IT" sz="4000" dirty="0">
                <a:solidFill>
                  <a:srgbClr val="0000FF"/>
                </a:solidFill>
                <a:latin typeface="Consolas" panose="020B0609020204030204" pitchFamily="49" charset="0"/>
              </a:rPr>
              <a:t>&gt;</a:t>
            </a:r>
            <a:endParaRPr lang="it-IT" sz="7200" dirty="0"/>
          </a:p>
        </p:txBody>
      </p:sp>
    </p:spTree>
    <p:extLst>
      <p:ext uri="{BB962C8B-B14F-4D97-AF65-F5344CB8AC3E}">
        <p14:creationId xmlns:p14="http://schemas.microsoft.com/office/powerpoint/2010/main" val="80199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1" y="1214344"/>
            <a:ext cx="21029831" cy="2651126"/>
          </a:xfrm>
        </p:spPr>
        <p:txBody>
          <a:bodyPr>
            <a:normAutofit/>
          </a:bodyPr>
          <a:lstStyle/>
          <a:p>
            <a:r>
              <a:rPr lang="en-US" sz="7200" b="1" dirty="0" err="1">
                <a:latin typeface="Calibri (Cuerpo)"/>
              </a:rPr>
              <a:t>RelativeLayout</a:t>
            </a:r>
            <a:endParaRPr lang="en-US" sz="7200" b="1" dirty="0">
              <a:latin typeface="Calibri (Cuerpo)"/>
            </a:endParaRPr>
          </a:p>
        </p:txBody>
      </p:sp>
      <p:sp>
        <p:nvSpPr>
          <p:cNvPr id="3" name="TextBox 2"/>
          <p:cNvSpPr txBox="1"/>
          <p:nvPr/>
        </p:nvSpPr>
        <p:spPr>
          <a:xfrm>
            <a:off x="1676291" y="3865470"/>
            <a:ext cx="17380491" cy="7971413"/>
          </a:xfrm>
          <a:prstGeom prst="rect">
            <a:avLst/>
          </a:prstGeom>
          <a:noFill/>
        </p:spPr>
        <p:txBody>
          <a:bodyPr wrap="square" rtlCol="0">
            <a:spAutoFit/>
          </a:bodyPr>
          <a:lstStyle/>
          <a:p>
            <a:r>
              <a:rPr lang="en-US" sz="6400" dirty="0">
                <a:cs typeface="Helvetica" panose="020B0604020202020204" pitchFamily="34" charset="0"/>
              </a:rPr>
              <a:t>El </a:t>
            </a:r>
            <a:r>
              <a:rPr lang="en-US" sz="6400" dirty="0" err="1">
                <a:cs typeface="Helvetica" panose="020B0604020202020204" pitchFamily="34" charset="0"/>
              </a:rPr>
              <a:t>RelativeLayout</a:t>
            </a:r>
            <a:r>
              <a:rPr lang="en-US" sz="6400" dirty="0">
                <a:cs typeface="Helvetica" panose="020B0604020202020204" pitchFamily="34" charset="0"/>
              </a:rPr>
              <a:t> </a:t>
            </a:r>
            <a:r>
              <a:rPr lang="en-US" sz="6400" dirty="0" err="1">
                <a:cs typeface="Helvetica" panose="020B0604020202020204" pitchFamily="34" charset="0"/>
              </a:rPr>
              <a:t>organiza</a:t>
            </a:r>
            <a:r>
              <a:rPr lang="en-US" sz="6400" dirty="0">
                <a:cs typeface="Helvetica" panose="020B0604020202020204" pitchFamily="34" charset="0"/>
              </a:rPr>
              <a:t> </a:t>
            </a:r>
            <a:r>
              <a:rPr lang="en-US" sz="6400" dirty="0" err="1">
                <a:cs typeface="Helvetica" panose="020B0604020202020204" pitchFamily="34" charset="0"/>
              </a:rPr>
              <a:t>los</a:t>
            </a:r>
            <a:r>
              <a:rPr lang="en-US" sz="6400" dirty="0">
                <a:cs typeface="Helvetica" panose="020B0604020202020204" pitchFamily="34" charset="0"/>
              </a:rPr>
              <a:t> </a:t>
            </a:r>
            <a:r>
              <a:rPr lang="en-US" sz="6400" dirty="0" err="1">
                <a:cs typeface="Helvetica" panose="020B0604020202020204" pitchFamily="34" charset="0"/>
              </a:rPr>
              <a:t>elementos</a:t>
            </a:r>
            <a:r>
              <a:rPr lang="en-US" sz="6400" dirty="0">
                <a:cs typeface="Helvetica" panose="020B0604020202020204" pitchFamily="34" charset="0"/>
              </a:rPr>
              <a:t> </a:t>
            </a:r>
            <a:r>
              <a:rPr lang="en-US" sz="6400" dirty="0" err="1">
                <a:cs typeface="Helvetica" panose="020B0604020202020204" pitchFamily="34" charset="0"/>
              </a:rPr>
              <a:t>hijos</a:t>
            </a:r>
            <a:r>
              <a:rPr lang="en-US" sz="6400" dirty="0">
                <a:cs typeface="Helvetica" panose="020B0604020202020204" pitchFamily="34" charset="0"/>
              </a:rPr>
              <a:t> </a:t>
            </a:r>
            <a:r>
              <a:rPr lang="en-US" sz="6400" dirty="0" err="1">
                <a:cs typeface="Helvetica" panose="020B0604020202020204" pitchFamily="34" charset="0"/>
              </a:rPr>
              <a:t>en</a:t>
            </a:r>
            <a:r>
              <a:rPr lang="en-US" sz="6400" dirty="0">
                <a:cs typeface="Helvetica" panose="020B0604020202020204" pitchFamily="34" charset="0"/>
              </a:rPr>
              <a:t> base a </a:t>
            </a:r>
            <a:r>
              <a:rPr lang="en-US" sz="6400" dirty="0" err="1">
                <a:cs typeface="Helvetica" panose="020B0604020202020204" pitchFamily="34" charset="0"/>
              </a:rPr>
              <a:t>relaciones</a:t>
            </a:r>
            <a:r>
              <a:rPr lang="en-US" sz="6400" dirty="0">
                <a:cs typeface="Helvetica" panose="020B0604020202020204" pitchFamily="34" charset="0"/>
              </a:rPr>
              <a:t> entre </a:t>
            </a:r>
            <a:r>
              <a:rPr lang="en-US" sz="6400" dirty="0" err="1">
                <a:cs typeface="Helvetica" panose="020B0604020202020204" pitchFamily="34" charset="0"/>
              </a:rPr>
              <a:t>los</a:t>
            </a:r>
            <a:r>
              <a:rPr lang="en-US" sz="6400" dirty="0">
                <a:cs typeface="Helvetica" panose="020B0604020202020204" pitchFamily="34" charset="0"/>
              </a:rPr>
              <a:t> </a:t>
            </a:r>
            <a:r>
              <a:rPr lang="en-US" sz="6400" dirty="0" err="1">
                <a:cs typeface="Helvetica" panose="020B0604020202020204" pitchFamily="34" charset="0"/>
              </a:rPr>
              <a:t>diferentes</a:t>
            </a:r>
            <a:r>
              <a:rPr lang="en-US" sz="6400" dirty="0">
                <a:cs typeface="Helvetica" panose="020B0604020202020204" pitchFamily="34" charset="0"/>
              </a:rPr>
              <a:t> </a:t>
            </a:r>
            <a:r>
              <a:rPr lang="en-US" sz="6400" dirty="0" err="1">
                <a:cs typeface="Helvetica" panose="020B0604020202020204" pitchFamily="34" charset="0"/>
              </a:rPr>
              <a:t>elementos</a:t>
            </a:r>
            <a:r>
              <a:rPr lang="en-US" sz="6400" dirty="0">
                <a:cs typeface="Helvetica" panose="020B0604020202020204" pitchFamily="34" charset="0"/>
              </a:rPr>
              <a:t> y el </a:t>
            </a:r>
            <a:r>
              <a:rPr lang="en-US" sz="6400" dirty="0" err="1">
                <a:cs typeface="Helvetica" panose="020B0604020202020204" pitchFamily="34" charset="0"/>
              </a:rPr>
              <a:t>contenedor</a:t>
            </a:r>
            <a:r>
              <a:rPr lang="en-US" sz="6400" dirty="0">
                <a:cs typeface="Helvetica" panose="020B0604020202020204" pitchFamily="34" charset="0"/>
              </a:rPr>
              <a:t>.</a:t>
            </a:r>
          </a:p>
          <a:p>
            <a:endParaRPr lang="en-US" sz="6400" dirty="0">
              <a:cs typeface="Helvetica" panose="020B0604020202020204" pitchFamily="34" charset="0"/>
            </a:endParaRPr>
          </a:p>
          <a:p>
            <a:r>
              <a:rPr lang="en-US" sz="6400" dirty="0">
                <a:cs typeface="Helvetica" panose="020B0604020202020204" pitchFamily="34" charset="0"/>
              </a:rPr>
              <a:t>Ideal </a:t>
            </a:r>
            <a:r>
              <a:rPr lang="en-US" sz="6400" dirty="0" err="1">
                <a:cs typeface="Helvetica" panose="020B0604020202020204" pitchFamily="34" charset="0"/>
              </a:rPr>
              <a:t>cuando</a:t>
            </a:r>
            <a:r>
              <a:rPr lang="en-US" sz="6400" dirty="0">
                <a:cs typeface="Helvetica" panose="020B0604020202020204" pitchFamily="34" charset="0"/>
              </a:rPr>
              <a:t> el </a:t>
            </a:r>
            <a:r>
              <a:rPr lang="en-US" sz="6400" dirty="0" err="1">
                <a:cs typeface="Helvetica" panose="020B0604020202020204" pitchFamily="34" charset="0"/>
              </a:rPr>
              <a:t>tamaño</a:t>
            </a:r>
            <a:r>
              <a:rPr lang="en-US" sz="6400" dirty="0">
                <a:cs typeface="Helvetica" panose="020B0604020202020204" pitchFamily="34" charset="0"/>
              </a:rPr>
              <a:t> o el </a:t>
            </a:r>
            <a:r>
              <a:rPr lang="en-US" sz="6400" dirty="0" err="1">
                <a:cs typeface="Helvetica" panose="020B0604020202020204" pitchFamily="34" charset="0"/>
              </a:rPr>
              <a:t>posicionamiento</a:t>
            </a:r>
            <a:r>
              <a:rPr lang="en-US" sz="6400" dirty="0">
                <a:cs typeface="Helvetica" panose="020B0604020202020204" pitchFamily="34" charset="0"/>
              </a:rPr>
              <a:t> </a:t>
            </a:r>
            <a:r>
              <a:rPr lang="en-US" sz="6400" dirty="0" err="1">
                <a:cs typeface="Helvetica" panose="020B0604020202020204" pitchFamily="34" charset="0"/>
              </a:rPr>
              <a:t>dbe</a:t>
            </a:r>
            <a:r>
              <a:rPr lang="en-US" sz="6400" dirty="0">
                <a:cs typeface="Helvetica" panose="020B0604020202020204" pitchFamily="34" charset="0"/>
              </a:rPr>
              <a:t> </a:t>
            </a:r>
            <a:r>
              <a:rPr lang="en-US" sz="6400" dirty="0" err="1">
                <a:cs typeface="Helvetica" panose="020B0604020202020204" pitchFamily="34" charset="0"/>
              </a:rPr>
              <a:t>ser</a:t>
            </a:r>
            <a:r>
              <a:rPr lang="en-US" sz="6400" dirty="0">
                <a:cs typeface="Helvetica" panose="020B0604020202020204" pitchFamily="34" charset="0"/>
              </a:rPr>
              <a:t> </a:t>
            </a:r>
            <a:r>
              <a:rPr lang="en-US" sz="6400" dirty="0" err="1">
                <a:cs typeface="Helvetica" panose="020B0604020202020204" pitchFamily="34" charset="0"/>
              </a:rPr>
              <a:t>dinámico</a:t>
            </a:r>
            <a:r>
              <a:rPr lang="en-US" sz="6400" dirty="0">
                <a:cs typeface="Helvetica" panose="020B0604020202020204" pitchFamily="34" charset="0"/>
              </a:rPr>
              <a:t> y </a:t>
            </a:r>
            <a:r>
              <a:rPr lang="en-US" sz="6400" dirty="0" err="1">
                <a:cs typeface="Helvetica" panose="020B0604020202020204" pitchFamily="34" charset="0"/>
              </a:rPr>
              <a:t>adaptarse</a:t>
            </a:r>
            <a:r>
              <a:rPr lang="en-US" sz="6400" dirty="0">
                <a:cs typeface="Helvetica" panose="020B0604020202020204" pitchFamily="34" charset="0"/>
              </a:rPr>
              <a:t> a </a:t>
            </a:r>
            <a:r>
              <a:rPr lang="en-US" sz="6400" dirty="0" err="1">
                <a:cs typeface="Helvetica" panose="020B0604020202020204" pitchFamily="34" charset="0"/>
              </a:rPr>
              <a:t>diferentes</a:t>
            </a:r>
            <a:r>
              <a:rPr lang="en-US" sz="6400" dirty="0">
                <a:cs typeface="Helvetica" panose="020B0604020202020204" pitchFamily="34" charset="0"/>
              </a:rPr>
              <a:t> </a:t>
            </a:r>
            <a:r>
              <a:rPr lang="en-US" sz="6400" dirty="0" err="1">
                <a:cs typeface="Helvetica" panose="020B0604020202020204" pitchFamily="34" charset="0"/>
              </a:rPr>
              <a:t>condiciones</a:t>
            </a:r>
            <a:r>
              <a:rPr lang="en-US" sz="6400" dirty="0">
                <a:cs typeface="Helvetica" panose="020B0604020202020204" pitchFamily="34" charset="0"/>
              </a:rPr>
              <a:t>.</a:t>
            </a:r>
          </a:p>
          <a:p>
            <a:endParaRPr lang="en-US" sz="6400" dirty="0">
              <a:cs typeface="Helvetica" panose="020B0604020202020204" pitchFamily="34" charset="0"/>
            </a:endParaRPr>
          </a:p>
          <a:p>
            <a:r>
              <a:rPr lang="en-US" sz="6400" b="1" dirty="0" err="1">
                <a:cs typeface="Helvetica" panose="020B0604020202020204" pitchFamily="34" charset="0"/>
              </a:rPr>
              <a:t>Rendimiento</a:t>
            </a:r>
            <a:r>
              <a:rPr lang="en-US" sz="6400" b="1" dirty="0">
                <a:cs typeface="Helvetica" panose="020B0604020202020204" pitchFamily="34" charset="0"/>
              </a:rPr>
              <a:t> bajo. </a:t>
            </a:r>
            <a:r>
              <a:rPr lang="en-US" sz="6400" dirty="0">
                <a:cs typeface="Helvetica" panose="020B0604020202020204" pitchFamily="34" charset="0"/>
              </a:rPr>
              <a:t>Alto consume de CPU.</a:t>
            </a:r>
          </a:p>
        </p:txBody>
      </p:sp>
    </p:spTree>
    <p:extLst>
      <p:ext uri="{BB962C8B-B14F-4D97-AF65-F5344CB8AC3E}">
        <p14:creationId xmlns:p14="http://schemas.microsoft.com/office/powerpoint/2010/main" val="125874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1820100"/>
            <a:ext cx="18565384" cy="2651126"/>
          </a:xfrm>
        </p:spPr>
        <p:txBody>
          <a:bodyPr/>
          <a:lstStyle/>
          <a:p>
            <a:r>
              <a:rPr lang="es-ES" dirty="0" err="1"/>
              <a:t>Layouts</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17468414" y="4158478"/>
            <a:ext cx="5857750" cy="8472398"/>
          </a:xfrm>
        </p:spPr>
        <p:txBody>
          <a:bodyPr>
            <a:normAutofit fontScale="92500" lnSpcReduction="20000"/>
          </a:bodyPr>
          <a:lstStyle/>
          <a:p>
            <a:pPr marL="17271" marR="6908">
              <a:lnSpc>
                <a:spcPts val="2300"/>
              </a:lnSpc>
            </a:pPr>
            <a:r>
              <a:rPr lang="en-US" sz="4000" spc="-14" dirty="0" err="1">
                <a:cs typeface="Segoe UI Light"/>
              </a:rPr>
              <a:t>Detalles</a:t>
            </a:r>
            <a:r>
              <a:rPr lang="en-US" sz="4000" spc="-14" dirty="0">
                <a:cs typeface="Segoe UI Light"/>
              </a:rPr>
              <a:t>:</a:t>
            </a:r>
          </a:p>
          <a:p>
            <a:endParaRPr lang="es-ES" dirty="0"/>
          </a:p>
          <a:p>
            <a:pPr marL="457200" indent="-457200">
              <a:buFont typeface="Arial" panose="020B0604020202020204" pitchFamily="34" charset="0"/>
              <a:buChar char="•"/>
            </a:pPr>
            <a:r>
              <a:rPr lang="es-ES" dirty="0"/>
              <a:t>No uses un </a:t>
            </a:r>
            <a:r>
              <a:rPr lang="es-ES" dirty="0" err="1"/>
              <a:t>StackLayout</a:t>
            </a:r>
            <a:r>
              <a:rPr lang="es-ES" dirty="0"/>
              <a:t> para un único hijo.</a:t>
            </a:r>
          </a:p>
          <a:p>
            <a:pPr marL="457200" indent="-457200">
              <a:buFont typeface="Arial" panose="020B0604020202020204" pitchFamily="34" charset="0"/>
              <a:buChar char="•"/>
            </a:pPr>
            <a:r>
              <a:rPr lang="es-ES" dirty="0"/>
              <a:t>No uses un </a:t>
            </a:r>
            <a:r>
              <a:rPr lang="es-ES" dirty="0" err="1"/>
              <a:t>Grid</a:t>
            </a:r>
            <a:r>
              <a:rPr lang="es-ES" dirty="0"/>
              <a:t> cuando el </a:t>
            </a:r>
            <a:r>
              <a:rPr lang="es-ES" dirty="0" err="1"/>
              <a:t>StackLayout</a:t>
            </a:r>
            <a:r>
              <a:rPr lang="es-ES" dirty="0"/>
              <a:t> hace el trabajo.</a:t>
            </a:r>
          </a:p>
          <a:p>
            <a:pPr marL="457200" indent="-457200">
              <a:buFont typeface="Arial" panose="020B0604020202020204" pitchFamily="34" charset="0"/>
              <a:buChar char="•"/>
            </a:pPr>
            <a:r>
              <a:rPr lang="es-ES" dirty="0"/>
              <a:t>No uses varios </a:t>
            </a:r>
            <a:r>
              <a:rPr lang="es-ES" dirty="0" err="1"/>
              <a:t>StackLayout</a:t>
            </a:r>
            <a:r>
              <a:rPr lang="es-ES" dirty="0"/>
              <a:t> cuando un </a:t>
            </a:r>
            <a:r>
              <a:rPr lang="es-ES" dirty="0" err="1"/>
              <a:t>Grid</a:t>
            </a:r>
            <a:r>
              <a:rPr lang="es-ES" dirty="0"/>
              <a:t> cumple.</a:t>
            </a:r>
          </a:p>
          <a:p>
            <a:pPr marL="457200" indent="-457200">
              <a:buFont typeface="Arial" panose="020B0604020202020204" pitchFamily="34" charset="0"/>
              <a:buChar char="•"/>
            </a:pPr>
            <a:r>
              <a:rPr lang="es-ES" dirty="0" err="1"/>
              <a:t>RelativeLayout</a:t>
            </a:r>
            <a:r>
              <a:rPr lang="es-ES" dirty="0"/>
              <a:t> tiene el peor rendimiento. Alto consumo de CPU.</a:t>
            </a:r>
          </a:p>
          <a:p>
            <a:pPr marL="457200" indent="-457200">
              <a:buFont typeface="Arial" panose="020B0604020202020204" pitchFamily="34" charset="0"/>
              <a:buChar char="•"/>
            </a:pPr>
            <a:r>
              <a:rPr lang="es-ES" dirty="0" err="1"/>
              <a:t>FlexLayout</a:t>
            </a:r>
            <a:r>
              <a:rPr lang="es-ES" dirty="0"/>
              <a:t>, no es el vencedor en cuanto a rendimiento aunque dada su flexibilidad y rendimiento es una opción altamente recomendada.</a:t>
            </a:r>
          </a:p>
          <a:p>
            <a:pPr marL="457200" indent="-457200">
              <a:buFont typeface="Arial" panose="020B0604020202020204" pitchFamily="34" charset="0"/>
              <a:buChar char="•"/>
            </a:pPr>
            <a:r>
              <a:rPr lang="es-ES" dirty="0"/>
              <a:t>En caso de posicionar pudiendo usar posiciones absolutas, </a:t>
            </a:r>
            <a:r>
              <a:rPr lang="es-ES" dirty="0" err="1"/>
              <a:t>AbsoluteLayout</a:t>
            </a:r>
            <a:r>
              <a:rPr lang="es-ES" dirty="0"/>
              <a:t> no tiene rival.</a:t>
            </a:r>
          </a:p>
        </p:txBody>
      </p:sp>
      <p:pic>
        <p:nvPicPr>
          <p:cNvPr id="4" name="Imagen 3" descr="Imagen que contiene captura de pantalla, texto&#10;&#10;Descripción generada automáticamente">
            <a:extLst>
              <a:ext uri="{FF2B5EF4-FFF2-40B4-BE49-F238E27FC236}">
                <a16:creationId xmlns:a16="http://schemas.microsoft.com/office/drawing/2014/main" id="{1E76B119-87C7-4B8C-8490-32A33152C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38" y="4158478"/>
            <a:ext cx="13233246" cy="8003042"/>
          </a:xfrm>
          <a:prstGeom prst="rect">
            <a:avLst/>
          </a:prstGeom>
        </p:spPr>
      </p:pic>
    </p:spTree>
    <p:extLst>
      <p:ext uri="{BB962C8B-B14F-4D97-AF65-F5344CB8AC3E}">
        <p14:creationId xmlns:p14="http://schemas.microsoft.com/office/powerpoint/2010/main" val="135875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n 10" descr="Imagen que contiene animal, mamífero, primate, exterior&#10;&#10;Descripción generada automáticamente">
            <a:extLst>
              <a:ext uri="{FF2B5EF4-FFF2-40B4-BE49-F238E27FC236}">
                <a16:creationId xmlns:a16="http://schemas.microsoft.com/office/drawing/2014/main" id="{9D729F9F-5455-42DD-B317-C32ACAB9239A}"/>
              </a:ext>
            </a:extLst>
          </p:cNvPr>
          <p:cNvPicPr>
            <a:picLocks noChangeAspect="1"/>
          </p:cNvPicPr>
          <p:nvPr/>
        </p:nvPicPr>
        <p:blipFill rotWithShape="1">
          <a:blip r:embed="rId2">
            <a:extLst>
              <a:ext uri="{28A0092B-C50C-407E-A947-70E740481C1C}">
                <a14:useLocalDpi xmlns:a14="http://schemas.microsoft.com/office/drawing/2010/main" val="0"/>
              </a:ext>
            </a:extLst>
          </a:blip>
          <a:srcRect l="-647" r="647" b="48387"/>
          <a:stretch/>
        </p:blipFill>
        <p:spPr>
          <a:xfrm>
            <a:off x="-1" y="10"/>
            <a:ext cx="24382411" cy="13715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1996350"/>
            <a:ext cx="12033560" cy="11719650"/>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755105A-270A-824D-92A3-C456E10EE82A}"/>
              </a:ext>
            </a:extLst>
          </p:cNvPr>
          <p:cNvSpPr>
            <a:spLocks noGrp="1"/>
          </p:cNvSpPr>
          <p:nvPr>
            <p:ph type="title"/>
          </p:nvPr>
        </p:nvSpPr>
        <p:spPr>
          <a:xfrm>
            <a:off x="1418803" y="3827900"/>
            <a:ext cx="8407727" cy="2685508"/>
          </a:xfrm>
        </p:spPr>
        <p:txBody>
          <a:bodyPr vert="horz" lIns="91440" tIns="45720" rIns="91440" bIns="45720" rtlCol="0" anchor="ctr">
            <a:normAutofit/>
          </a:bodyPr>
          <a:lstStyle/>
          <a:p>
            <a:pPr algn="ctr" defTabSz="914400"/>
            <a:r>
              <a:rPr lang="en-US" dirty="0">
                <a:latin typeface="+mj-lt"/>
              </a:rPr>
              <a:t>Oops!. </a:t>
            </a:r>
            <a:r>
              <a:rPr lang="en-US" dirty="0" err="1">
                <a:latin typeface="+mj-lt"/>
              </a:rPr>
              <a:t>Problema</a:t>
            </a:r>
            <a:r>
              <a:rPr lang="en-US" dirty="0">
                <a:latin typeface="+mj-lt"/>
              </a:rPr>
              <a:t> con el </a:t>
            </a:r>
            <a:r>
              <a:rPr lang="en-US" dirty="0" err="1">
                <a:latin typeface="+mj-lt"/>
              </a:rPr>
              <a:t>rendimiento</a:t>
            </a:r>
            <a:endParaRPr lang="en-US" dirty="0">
              <a:latin typeface="+mj-lt"/>
            </a:endParaRPr>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3804" y="6674278"/>
            <a:ext cx="1870718"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7229E7-0781-8743-ABCD-8AE1F6C97132}"/>
              </a:ext>
            </a:extLst>
          </p:cNvPr>
          <p:cNvSpPr>
            <a:spLocks noGrp="1"/>
          </p:cNvSpPr>
          <p:nvPr>
            <p:ph idx="1"/>
          </p:nvPr>
        </p:nvSpPr>
        <p:spPr>
          <a:xfrm>
            <a:off x="1050963" y="6835146"/>
            <a:ext cx="9185444" cy="5239678"/>
          </a:xfrm>
        </p:spPr>
        <p:txBody>
          <a:bodyPr vert="horz" lIns="91440" tIns="45720" rIns="91440" bIns="45720" rtlCol="0" anchor="ctr">
            <a:normAutofit/>
          </a:bodyPr>
          <a:lstStyle/>
          <a:p>
            <a:pPr marL="457200" indent="-228600" defTabSz="914400">
              <a:buFont typeface="Arial" panose="020B0604020202020204" pitchFamily="34" charset="0"/>
              <a:buChar char="•"/>
            </a:pPr>
            <a:r>
              <a:rPr lang="en-US" sz="3600" dirty="0" err="1"/>
              <a:t>Normalmente</a:t>
            </a:r>
            <a:r>
              <a:rPr lang="en-US" sz="3600" dirty="0"/>
              <a:t>, el </a:t>
            </a:r>
            <a:r>
              <a:rPr lang="en-US" sz="3600" dirty="0" err="1"/>
              <a:t>rendimiento</a:t>
            </a:r>
            <a:r>
              <a:rPr lang="en-US" sz="3600" dirty="0"/>
              <a:t> es un punto que se </a:t>
            </a:r>
            <a:r>
              <a:rPr lang="en-US" sz="3600" dirty="0" err="1"/>
              <a:t>suele</a:t>
            </a:r>
            <a:r>
              <a:rPr lang="en-US" sz="3600" dirty="0"/>
              <a:t> </a:t>
            </a:r>
            <a:r>
              <a:rPr lang="en-US" sz="3600" dirty="0" err="1"/>
              <a:t>tener</a:t>
            </a:r>
            <a:r>
              <a:rPr lang="en-US" sz="3600" dirty="0"/>
              <a:t> </a:t>
            </a:r>
            <a:r>
              <a:rPr lang="en-US" sz="3600" dirty="0" err="1"/>
              <a:t>en</a:t>
            </a:r>
            <a:r>
              <a:rPr lang="en-US" sz="3600" dirty="0"/>
              <a:t> </a:t>
            </a:r>
            <a:r>
              <a:rPr lang="en-US" sz="3600" dirty="0" err="1"/>
              <a:t>cuenta</a:t>
            </a:r>
            <a:r>
              <a:rPr lang="en-US" sz="3600" dirty="0"/>
              <a:t> “al final” y  “</a:t>
            </a:r>
            <a:r>
              <a:rPr lang="en-US" sz="3600" dirty="0" err="1"/>
              <a:t>si</a:t>
            </a:r>
            <a:r>
              <a:rPr lang="en-US" sz="3600" dirty="0"/>
              <a:t> es </a:t>
            </a:r>
            <a:r>
              <a:rPr lang="en-US" sz="3600" dirty="0" err="1"/>
              <a:t>necesario</a:t>
            </a:r>
            <a:r>
              <a:rPr lang="en-US" sz="3600" dirty="0"/>
              <a:t>”.</a:t>
            </a:r>
          </a:p>
          <a:p>
            <a:pPr marL="457200" indent="-228600" defTabSz="914400">
              <a:buFont typeface="Arial" panose="020B0604020202020204" pitchFamily="34" charset="0"/>
              <a:buChar char="•"/>
            </a:pPr>
            <a:r>
              <a:rPr lang="en-US" sz="3600" dirty="0"/>
              <a:t>El </a:t>
            </a:r>
            <a:r>
              <a:rPr lang="en-US" sz="3600" dirty="0" err="1"/>
              <a:t>objetivo</a:t>
            </a:r>
            <a:r>
              <a:rPr lang="en-US" sz="3600" dirty="0"/>
              <a:t> de </a:t>
            </a:r>
            <a:r>
              <a:rPr lang="en-US" sz="3600" dirty="0" err="1"/>
              <a:t>esta</a:t>
            </a:r>
            <a:r>
              <a:rPr lang="en-US" sz="3600" dirty="0"/>
              <a:t> </a:t>
            </a:r>
            <a:r>
              <a:rPr lang="en-US" sz="3600" dirty="0" err="1"/>
              <a:t>sesión</a:t>
            </a:r>
            <a:r>
              <a:rPr lang="en-US" sz="3600" dirty="0"/>
              <a:t> sera que </a:t>
            </a:r>
            <a:r>
              <a:rPr lang="en-US" sz="3600" dirty="0" err="1"/>
              <a:t>te</a:t>
            </a:r>
            <a:r>
              <a:rPr lang="en-US" sz="3600" dirty="0"/>
              <a:t> </a:t>
            </a:r>
            <a:r>
              <a:rPr lang="en-US" sz="3600" dirty="0" err="1"/>
              <a:t>quedes</a:t>
            </a:r>
            <a:r>
              <a:rPr lang="en-US" sz="3600" dirty="0"/>
              <a:t> con </a:t>
            </a:r>
            <a:r>
              <a:rPr lang="en-US" sz="3600" dirty="0" err="1"/>
              <a:t>consejos</a:t>
            </a:r>
            <a:r>
              <a:rPr lang="en-US" sz="3600" dirty="0"/>
              <a:t>, ideas y </a:t>
            </a:r>
            <a:r>
              <a:rPr lang="en-US" sz="3600" dirty="0" err="1"/>
              <a:t>factores</a:t>
            </a:r>
            <a:r>
              <a:rPr lang="en-US" sz="3600" dirty="0"/>
              <a:t> a </a:t>
            </a:r>
            <a:r>
              <a:rPr lang="en-US" sz="3600" dirty="0" err="1"/>
              <a:t>tener</a:t>
            </a:r>
            <a:r>
              <a:rPr lang="en-US" sz="3600" dirty="0"/>
              <a:t> </a:t>
            </a:r>
            <a:r>
              <a:rPr lang="en-US" sz="3600" dirty="0" err="1"/>
              <a:t>en</a:t>
            </a:r>
            <a:r>
              <a:rPr lang="en-US" sz="3600" dirty="0"/>
              <a:t> </a:t>
            </a:r>
            <a:r>
              <a:rPr lang="en-US" sz="3600" dirty="0" err="1"/>
              <a:t>cuenta</a:t>
            </a:r>
            <a:r>
              <a:rPr lang="en-US" sz="3600" dirty="0"/>
              <a:t> para que la </a:t>
            </a:r>
            <a:r>
              <a:rPr lang="en-US" sz="3600" dirty="0" err="1"/>
              <a:t>preocupación</a:t>
            </a:r>
            <a:r>
              <a:rPr lang="en-US" sz="3600" dirty="0"/>
              <a:t> por el </a:t>
            </a:r>
            <a:r>
              <a:rPr lang="en-US" sz="3600" dirty="0" err="1"/>
              <a:t>rendimiento</a:t>
            </a:r>
            <a:r>
              <a:rPr lang="en-US" sz="3600" dirty="0"/>
              <a:t> se </a:t>
            </a:r>
            <a:r>
              <a:rPr lang="en-US" sz="3600" dirty="0" err="1"/>
              <a:t>traslade</a:t>
            </a:r>
            <a:r>
              <a:rPr lang="en-US" sz="3600" dirty="0"/>
              <a:t> </a:t>
            </a:r>
            <a:r>
              <a:rPr lang="en-US" sz="3600" dirty="0" err="1"/>
              <a:t>durante</a:t>
            </a:r>
            <a:r>
              <a:rPr lang="en-US" sz="3600" dirty="0"/>
              <a:t> </a:t>
            </a:r>
            <a:r>
              <a:rPr lang="en-US" sz="3600" dirty="0" err="1"/>
              <a:t>todo</a:t>
            </a:r>
            <a:r>
              <a:rPr lang="en-US" sz="3600" dirty="0"/>
              <a:t> el </a:t>
            </a:r>
            <a:r>
              <a:rPr lang="en-US" sz="3600" dirty="0" err="1"/>
              <a:t>desarrollo</a:t>
            </a:r>
            <a:r>
              <a:rPr lang="en-US" sz="3600" dirty="0"/>
              <a:t>.</a:t>
            </a:r>
          </a:p>
          <a:p>
            <a:pPr indent="-228600" defTabSz="914400">
              <a:buFont typeface="Arial" panose="020B0604020202020204" pitchFamily="34" charset="0"/>
              <a:buChar char="•"/>
            </a:pPr>
            <a:endParaRPr lang="en-US" sz="3600" dirty="0"/>
          </a:p>
        </p:txBody>
      </p:sp>
    </p:spTree>
    <p:extLst>
      <p:ext uri="{BB962C8B-B14F-4D97-AF65-F5344CB8AC3E}">
        <p14:creationId xmlns:p14="http://schemas.microsoft.com/office/powerpoint/2010/main" val="301364757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err="1"/>
              <a:t>CollectionView</a:t>
            </a:r>
            <a:r>
              <a:rPr lang="es-ES" dirty="0"/>
              <a:t> (&amp; </a:t>
            </a:r>
            <a:r>
              <a:rPr lang="es-ES" dirty="0" err="1"/>
              <a:t>LisrtView</a:t>
            </a:r>
            <a:r>
              <a:rPr lang="es-ES" dirty="0"/>
              <a:t>)</a:t>
            </a:r>
          </a:p>
        </p:txBody>
      </p:sp>
    </p:spTree>
    <p:extLst>
      <p:ext uri="{BB962C8B-B14F-4D97-AF65-F5344CB8AC3E}">
        <p14:creationId xmlns:p14="http://schemas.microsoft.com/office/powerpoint/2010/main" val="23407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err="1">
                <a:latin typeface="Calibri (Cuerpo)"/>
              </a:rPr>
              <a:t>ListView</a:t>
            </a:r>
            <a:endParaRPr lang="en-US" sz="7200" b="1" dirty="0">
              <a:latin typeface="Calibri (Cuerpo)"/>
            </a:endParaRPr>
          </a:p>
        </p:txBody>
      </p:sp>
      <p:sp>
        <p:nvSpPr>
          <p:cNvPr id="3" name="TextBox 2"/>
          <p:cNvSpPr txBox="1"/>
          <p:nvPr/>
        </p:nvSpPr>
        <p:spPr>
          <a:xfrm>
            <a:off x="1676291" y="2718052"/>
            <a:ext cx="22172316" cy="10433625"/>
          </a:xfrm>
          <a:prstGeom prst="rect">
            <a:avLst/>
          </a:prstGeom>
          <a:noFill/>
        </p:spPr>
        <p:txBody>
          <a:bodyPr wrap="square" rtlCol="0">
            <a:spAutoFit/>
          </a:bodyPr>
          <a:lstStyle/>
          <a:p>
            <a:pPr marL="571471" indent="-571471">
              <a:buFont typeface="Arial" panose="020B0604020202020204" pitchFamily="34" charset="0"/>
              <a:buChar char="•"/>
            </a:pPr>
            <a:r>
              <a:rPr lang="en-US" sz="7200" dirty="0">
                <a:cs typeface="Helvetica" panose="020B0604020202020204" pitchFamily="34" charset="0"/>
              </a:rPr>
              <a:t>Salto </a:t>
            </a:r>
            <a:r>
              <a:rPr lang="en-US" sz="7200" dirty="0" err="1">
                <a:cs typeface="Helvetica" panose="020B0604020202020204" pitchFamily="34" charset="0"/>
              </a:rPr>
              <a:t>cualitativo</a:t>
            </a:r>
            <a:r>
              <a:rPr lang="en-US" sz="7200" dirty="0">
                <a:cs typeface="Helvetica" panose="020B0604020202020204" pitchFamily="34" charset="0"/>
              </a:rPr>
              <a:t> con Xamarin.Forms 2.0 </a:t>
            </a:r>
            <a:r>
              <a:rPr lang="en-US" sz="7200" dirty="0" err="1">
                <a:cs typeface="Helvetica" panose="020B0604020202020204" pitchFamily="34" charset="0"/>
              </a:rPr>
              <a:t>donde</a:t>
            </a:r>
            <a:r>
              <a:rPr lang="en-US" sz="7200" dirty="0">
                <a:cs typeface="Helvetica" panose="020B0604020202020204" pitchFamily="34" charset="0"/>
              </a:rPr>
              <a:t> se </a:t>
            </a:r>
            <a:r>
              <a:rPr lang="en-US" sz="7200" dirty="0" err="1">
                <a:cs typeface="Helvetica" panose="020B0604020202020204" pitchFamily="34" charset="0"/>
              </a:rPr>
              <a:t>añadieron</a:t>
            </a:r>
            <a:r>
              <a:rPr lang="en-US" sz="7200" dirty="0">
                <a:cs typeface="Helvetica" panose="020B0604020202020204" pitchFamily="34" charset="0"/>
              </a:rPr>
              <a:t> </a:t>
            </a:r>
            <a:r>
              <a:rPr lang="en-US" sz="7200" dirty="0" err="1">
                <a:cs typeface="Helvetica" panose="020B0604020202020204" pitchFamily="34" charset="0"/>
              </a:rPr>
              <a:t>opciones</a:t>
            </a:r>
            <a:r>
              <a:rPr lang="en-US" sz="7200" dirty="0">
                <a:cs typeface="Helvetica" panose="020B0604020202020204" pitchFamily="34" charset="0"/>
              </a:rPr>
              <a:t> </a:t>
            </a:r>
            <a:r>
              <a:rPr lang="en-US" sz="7200" dirty="0" err="1">
                <a:cs typeface="Helvetica" panose="020B0604020202020204" pitchFamily="34" charset="0"/>
              </a:rPr>
              <a:t>como</a:t>
            </a:r>
            <a:r>
              <a:rPr lang="en-US" sz="7200" dirty="0">
                <a:cs typeface="Helvetica" panose="020B0604020202020204" pitchFamily="34" charset="0"/>
              </a:rPr>
              <a:t> la </a:t>
            </a:r>
            <a:r>
              <a:rPr lang="en-US" sz="7200" b="1" dirty="0" err="1">
                <a:cs typeface="Helvetica" panose="020B0604020202020204" pitchFamily="34" charset="0"/>
              </a:rPr>
              <a:t>reutilización</a:t>
            </a:r>
            <a:r>
              <a:rPr lang="en-US" sz="7200" b="1" dirty="0">
                <a:cs typeface="Helvetica" panose="020B0604020202020204" pitchFamily="34" charset="0"/>
              </a:rPr>
              <a:t> de </a:t>
            </a:r>
            <a:r>
              <a:rPr lang="en-US" sz="7200" b="1" dirty="0" err="1">
                <a:cs typeface="Helvetica" panose="020B0604020202020204" pitchFamily="34" charset="0"/>
              </a:rPr>
              <a:t>celdas</a:t>
            </a:r>
            <a:r>
              <a:rPr lang="en-US" sz="7200" dirty="0">
                <a:cs typeface="Helvetica" panose="020B0604020202020204" pitchFamily="34" charset="0"/>
              </a:rPr>
              <a:t>.</a:t>
            </a:r>
          </a:p>
          <a:p>
            <a:pPr marL="571471" indent="-571471">
              <a:buFont typeface="Arial" panose="020B0604020202020204" pitchFamily="34" charset="0"/>
              <a:buChar char="•"/>
            </a:pPr>
            <a:endParaRPr lang="en-US" sz="7200" dirty="0">
              <a:cs typeface="Helvetica" panose="020B0604020202020204" pitchFamily="34" charset="0"/>
            </a:endParaRPr>
          </a:p>
          <a:p>
            <a:pPr marL="571471" indent="-571471">
              <a:buFont typeface="Arial" panose="020B0604020202020204" pitchFamily="34" charset="0"/>
              <a:buChar char="•"/>
            </a:pPr>
            <a:endParaRPr lang="en-US" sz="7200" dirty="0">
              <a:cs typeface="Helvetica" panose="020B0604020202020204" pitchFamily="34" charset="0"/>
            </a:endParaRPr>
          </a:p>
          <a:p>
            <a:pPr marL="571471" indent="-571471">
              <a:buFont typeface="Arial" panose="020B0604020202020204" pitchFamily="34" charset="0"/>
              <a:buChar char="•"/>
            </a:pPr>
            <a:endParaRPr lang="en-US" sz="7200" dirty="0">
              <a:cs typeface="Helvetica" panose="020B0604020202020204" pitchFamily="34" charset="0"/>
            </a:endParaRPr>
          </a:p>
          <a:p>
            <a:pPr marL="571471" indent="-571471">
              <a:buFont typeface="Arial" panose="020B0604020202020204" pitchFamily="34" charset="0"/>
              <a:buChar char="•"/>
            </a:pPr>
            <a:r>
              <a:rPr lang="en-US" sz="7200" dirty="0">
                <a:cs typeface="Helvetica" panose="020B0604020202020204" pitchFamily="34" charset="0"/>
              </a:rPr>
              <a:t>La </a:t>
            </a:r>
            <a:r>
              <a:rPr lang="en-US" sz="7200" dirty="0" err="1">
                <a:cs typeface="Helvetica" panose="020B0604020202020204" pitchFamily="34" charset="0"/>
              </a:rPr>
              <a:t>reutilización</a:t>
            </a:r>
            <a:r>
              <a:rPr lang="en-US" sz="7200" dirty="0">
                <a:cs typeface="Helvetica" panose="020B0604020202020204" pitchFamily="34" charset="0"/>
              </a:rPr>
              <a:t> de </a:t>
            </a:r>
            <a:r>
              <a:rPr lang="en-US" sz="7200" dirty="0" err="1">
                <a:cs typeface="Helvetica" panose="020B0604020202020204" pitchFamily="34" charset="0"/>
              </a:rPr>
              <a:t>celdas</a:t>
            </a:r>
            <a:r>
              <a:rPr lang="en-US" sz="7200" dirty="0">
                <a:cs typeface="Helvetica" panose="020B0604020202020204" pitchFamily="34" charset="0"/>
              </a:rPr>
              <a:t> </a:t>
            </a:r>
            <a:r>
              <a:rPr lang="en-US" sz="7200" dirty="0" err="1">
                <a:cs typeface="Helvetica" panose="020B0604020202020204" pitchFamily="34" charset="0"/>
              </a:rPr>
              <a:t>viene</a:t>
            </a:r>
            <a:r>
              <a:rPr lang="en-US" sz="7200" dirty="0">
                <a:cs typeface="Helvetica" panose="020B0604020202020204" pitchFamily="34" charset="0"/>
              </a:rPr>
              <a:t> </a:t>
            </a:r>
            <a:r>
              <a:rPr lang="en-US" sz="7200" dirty="0" err="1">
                <a:cs typeface="Helvetica" panose="020B0604020202020204" pitchFamily="34" charset="0"/>
              </a:rPr>
              <a:t>definida</a:t>
            </a:r>
            <a:r>
              <a:rPr lang="en-US" sz="7200" dirty="0">
                <a:cs typeface="Helvetica" panose="020B0604020202020204" pitchFamily="34" charset="0"/>
              </a:rPr>
              <a:t> </a:t>
            </a:r>
            <a:r>
              <a:rPr lang="en-US" sz="7200" dirty="0" err="1">
                <a:cs typeface="Helvetica" panose="020B0604020202020204" pitchFamily="34" charset="0"/>
              </a:rPr>
              <a:t>por</a:t>
            </a:r>
            <a:r>
              <a:rPr lang="en-US" sz="7200" dirty="0">
                <a:cs typeface="Helvetica" panose="020B0604020202020204" pitchFamily="34" charset="0"/>
              </a:rPr>
              <a:t> la </a:t>
            </a:r>
            <a:r>
              <a:rPr lang="en-US" sz="7200" dirty="0" err="1">
                <a:cs typeface="Helvetica" panose="020B0604020202020204" pitchFamily="34" charset="0"/>
              </a:rPr>
              <a:t>propiedad</a:t>
            </a:r>
            <a:r>
              <a:rPr lang="en-US" sz="7200" dirty="0">
                <a:cs typeface="Helvetica" panose="020B0604020202020204" pitchFamily="34" charset="0"/>
              </a:rPr>
              <a:t> </a:t>
            </a:r>
            <a:r>
              <a:rPr lang="en-US" sz="7200" b="1" dirty="0" err="1">
                <a:cs typeface="Helvetica" panose="020B0604020202020204" pitchFamily="34" charset="0"/>
              </a:rPr>
              <a:t>ListViewCachingStrategy</a:t>
            </a:r>
            <a:r>
              <a:rPr lang="en-US" sz="7200" dirty="0">
                <a:cs typeface="Helvetica" panose="020B0604020202020204" pitchFamily="34" charset="0"/>
              </a:rPr>
              <a:t> que </a:t>
            </a:r>
            <a:r>
              <a:rPr lang="en-US" sz="7200" dirty="0" err="1">
                <a:cs typeface="Helvetica" panose="020B0604020202020204" pitchFamily="34" charset="0"/>
              </a:rPr>
              <a:t>cuenta</a:t>
            </a:r>
            <a:r>
              <a:rPr lang="en-US" sz="7200" dirty="0">
                <a:cs typeface="Helvetica" panose="020B0604020202020204" pitchFamily="34" charset="0"/>
              </a:rPr>
              <a:t> con dos </a:t>
            </a:r>
            <a:r>
              <a:rPr lang="en-US" sz="7200" dirty="0" err="1">
                <a:cs typeface="Helvetica" panose="020B0604020202020204" pitchFamily="34" charset="0"/>
              </a:rPr>
              <a:t>posibles</a:t>
            </a:r>
            <a:r>
              <a:rPr lang="en-US" sz="7200" dirty="0">
                <a:cs typeface="Helvetica" panose="020B0604020202020204" pitchFamily="34" charset="0"/>
              </a:rPr>
              <a:t> </a:t>
            </a:r>
            <a:r>
              <a:rPr lang="en-US" sz="7200" dirty="0" err="1">
                <a:cs typeface="Helvetica" panose="020B0604020202020204" pitchFamily="34" charset="0"/>
              </a:rPr>
              <a:t>valores</a:t>
            </a:r>
            <a:r>
              <a:rPr lang="en-US" sz="7200" dirty="0">
                <a:cs typeface="Helvetica" panose="020B0604020202020204" pitchFamily="34" charset="0"/>
              </a:rPr>
              <a:t>:</a:t>
            </a:r>
          </a:p>
          <a:p>
            <a:pPr marL="1485826" lvl="1" indent="-571471">
              <a:buFont typeface="Arial" panose="020B0604020202020204" pitchFamily="34" charset="0"/>
              <a:buChar char="•"/>
            </a:pPr>
            <a:r>
              <a:rPr lang="en-US" sz="4800" b="1" dirty="0" err="1">
                <a:cs typeface="Helvetica" panose="020B0604020202020204" pitchFamily="34" charset="0"/>
              </a:rPr>
              <a:t>RecycleElement</a:t>
            </a:r>
            <a:endParaRPr lang="en-US" sz="4800" b="1" dirty="0">
              <a:cs typeface="Helvetica" panose="020B0604020202020204" pitchFamily="34" charset="0"/>
            </a:endParaRPr>
          </a:p>
          <a:p>
            <a:pPr marL="1485826" lvl="1" indent="-571471">
              <a:buFont typeface="Arial" panose="020B0604020202020204" pitchFamily="34" charset="0"/>
              <a:buChar char="•"/>
            </a:pPr>
            <a:r>
              <a:rPr lang="en-US" sz="4800" b="1" dirty="0" err="1">
                <a:cs typeface="Helvetica" panose="020B0604020202020204" pitchFamily="34" charset="0"/>
              </a:rPr>
              <a:t>RetainElement</a:t>
            </a:r>
            <a:endParaRPr lang="en-US" sz="4800" b="1" dirty="0">
              <a:cs typeface="Helvetica" panose="020B0604020202020204" pitchFamily="34" charset="0"/>
            </a:endParaRPr>
          </a:p>
        </p:txBody>
      </p:sp>
      <p:sp>
        <p:nvSpPr>
          <p:cNvPr id="4" name="Rettangolo 2"/>
          <p:cNvSpPr/>
          <p:nvPr/>
        </p:nvSpPr>
        <p:spPr>
          <a:xfrm>
            <a:off x="2014625" y="5797627"/>
            <a:ext cx="21373242" cy="830997"/>
          </a:xfrm>
          <a:prstGeom prst="rect">
            <a:avLst/>
          </a:prstGeom>
        </p:spPr>
        <p:txBody>
          <a:bodyPr wrap="square">
            <a:spAutoFit/>
          </a:bodyPr>
          <a:lstStyle/>
          <a:p>
            <a:r>
              <a:rPr lang="it-IT" sz="4800" dirty="0">
                <a:solidFill>
                  <a:srgbClr val="0000FF"/>
                </a:solidFill>
                <a:latin typeface="Consolas" panose="020B0609020204030204" pitchFamily="49" charset="0"/>
              </a:rPr>
              <a:t>&lt;</a:t>
            </a:r>
            <a:r>
              <a:rPr lang="it-IT" sz="4800" dirty="0">
                <a:solidFill>
                  <a:srgbClr val="A31515"/>
                </a:solidFill>
                <a:latin typeface="Consolas" panose="020B0609020204030204" pitchFamily="49" charset="0"/>
              </a:rPr>
              <a:t>ListView</a:t>
            </a:r>
            <a:r>
              <a:rPr lang="it-IT" sz="4800" dirty="0">
                <a:solidFill>
                  <a:srgbClr val="FF0000"/>
                </a:solidFill>
                <a:latin typeface="Consolas" panose="020B0609020204030204" pitchFamily="49" charset="0"/>
              </a:rPr>
              <a:t> CachingStrategy</a:t>
            </a:r>
            <a:r>
              <a:rPr lang="it-IT" sz="4800" dirty="0">
                <a:solidFill>
                  <a:srgbClr val="0000FF"/>
                </a:solidFill>
                <a:latin typeface="Consolas" panose="020B0609020204030204" pitchFamily="49" charset="0"/>
              </a:rPr>
              <a:t>="RecycleElement"/&gt;</a:t>
            </a:r>
            <a:endParaRPr lang="it-IT" sz="4800" dirty="0"/>
          </a:p>
        </p:txBody>
      </p:sp>
      <p:sp>
        <p:nvSpPr>
          <p:cNvPr id="5" name="object 5"/>
          <p:cNvSpPr/>
          <p:nvPr/>
        </p:nvSpPr>
        <p:spPr>
          <a:xfrm>
            <a:off x="2026024" y="5641254"/>
            <a:ext cx="21822584" cy="1353094"/>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spTree>
    <p:extLst>
      <p:ext uri="{BB962C8B-B14F-4D97-AF65-F5344CB8AC3E}">
        <p14:creationId xmlns:p14="http://schemas.microsoft.com/office/powerpoint/2010/main" val="5211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err="1">
                <a:latin typeface="Calibri (Cuerpo)"/>
              </a:rPr>
              <a:t>Consejos</a:t>
            </a:r>
            <a:r>
              <a:rPr lang="en-US" sz="7200" b="1" dirty="0">
                <a:latin typeface="Calibri (Cuerpo)"/>
              </a:rPr>
              <a:t> </a:t>
            </a:r>
            <a:r>
              <a:rPr lang="en-US" sz="7200" b="1" dirty="0" err="1">
                <a:latin typeface="Calibri (Cuerpo)"/>
              </a:rPr>
              <a:t>ListView</a:t>
            </a:r>
            <a:endParaRPr lang="en-US" sz="7200" b="1" dirty="0">
              <a:latin typeface="Calibri (Cuerpo)"/>
            </a:endParaRPr>
          </a:p>
        </p:txBody>
      </p:sp>
      <p:sp>
        <p:nvSpPr>
          <p:cNvPr id="3" name="TextBox 2"/>
          <p:cNvSpPr txBox="1"/>
          <p:nvPr/>
        </p:nvSpPr>
        <p:spPr>
          <a:xfrm>
            <a:off x="1676291" y="2718051"/>
            <a:ext cx="22172316" cy="7848302"/>
          </a:xfrm>
          <a:prstGeom prst="rect">
            <a:avLst/>
          </a:prstGeom>
          <a:noFill/>
        </p:spPr>
        <p:txBody>
          <a:bodyPr wrap="square" rtlCol="0">
            <a:spAutoFit/>
          </a:bodyPr>
          <a:lstStyle/>
          <a:p>
            <a:pPr marL="571471" indent="-571471">
              <a:buFont typeface="Arial" panose="020B0604020202020204" pitchFamily="34" charset="0"/>
              <a:buChar char="•"/>
            </a:pPr>
            <a:r>
              <a:rPr lang="en-US" sz="7200" dirty="0" err="1">
                <a:cs typeface="Helvetica" panose="020B0604020202020204" pitchFamily="34" charset="0"/>
              </a:rPr>
              <a:t>En</a:t>
            </a:r>
            <a:r>
              <a:rPr lang="en-US" sz="7200" dirty="0">
                <a:cs typeface="Helvetica" panose="020B0604020202020204" pitchFamily="34" charset="0"/>
              </a:rPr>
              <a:t> </a:t>
            </a:r>
            <a:r>
              <a:rPr lang="en-US" sz="7200" dirty="0" err="1">
                <a:cs typeface="Helvetica" panose="020B0604020202020204" pitchFamily="34" charset="0"/>
              </a:rPr>
              <a:t>determinadas</a:t>
            </a:r>
            <a:r>
              <a:rPr lang="en-US" sz="7200" dirty="0">
                <a:cs typeface="Helvetica" panose="020B0604020202020204" pitchFamily="34" charset="0"/>
              </a:rPr>
              <a:t> </a:t>
            </a:r>
            <a:r>
              <a:rPr lang="en-US" sz="7200" dirty="0" err="1">
                <a:cs typeface="Helvetica" panose="020B0604020202020204" pitchFamily="34" charset="0"/>
              </a:rPr>
              <a:t>ocasiones</a:t>
            </a:r>
            <a:r>
              <a:rPr lang="en-US" sz="7200" dirty="0">
                <a:cs typeface="Helvetica" panose="020B0604020202020204" pitchFamily="34" charset="0"/>
              </a:rPr>
              <a:t> se </a:t>
            </a:r>
            <a:r>
              <a:rPr lang="en-US" sz="7200" dirty="0" err="1">
                <a:cs typeface="Helvetica" panose="020B0604020202020204" pitchFamily="34" charset="0"/>
              </a:rPr>
              <a:t>requiere</a:t>
            </a:r>
            <a:r>
              <a:rPr lang="en-US" sz="7200" dirty="0">
                <a:cs typeface="Helvetica" panose="020B0604020202020204" pitchFamily="34" charset="0"/>
              </a:rPr>
              <a:t> </a:t>
            </a:r>
            <a:r>
              <a:rPr lang="en-US" sz="7200" dirty="0" err="1">
                <a:cs typeface="Helvetica" panose="020B0604020202020204" pitchFamily="34" charset="0"/>
              </a:rPr>
              <a:t>contenido</a:t>
            </a:r>
            <a:r>
              <a:rPr lang="en-US" sz="7200" dirty="0">
                <a:cs typeface="Helvetica" panose="020B0604020202020204" pitchFamily="34" charset="0"/>
              </a:rPr>
              <a:t> </a:t>
            </a:r>
            <a:r>
              <a:rPr lang="en-US" sz="7200" dirty="0" err="1">
                <a:cs typeface="Helvetica" panose="020B0604020202020204" pitchFamily="34" charset="0"/>
              </a:rPr>
              <a:t>adicional</a:t>
            </a:r>
            <a:r>
              <a:rPr lang="en-US" sz="7200" dirty="0">
                <a:cs typeface="Helvetica" panose="020B0604020202020204" pitchFamily="34" charset="0"/>
              </a:rPr>
              <a:t> al </a:t>
            </a:r>
            <a:r>
              <a:rPr lang="en-US" sz="7200" dirty="0" err="1">
                <a:cs typeface="Helvetica" panose="020B0604020202020204" pitchFamily="34" charset="0"/>
              </a:rPr>
              <a:t>ListView</a:t>
            </a:r>
            <a:r>
              <a:rPr lang="en-US" sz="7200" dirty="0">
                <a:cs typeface="Helvetica" panose="020B0604020202020204" pitchFamily="34" charset="0"/>
              </a:rPr>
              <a:t> </a:t>
            </a:r>
            <a:r>
              <a:rPr lang="en-US" sz="7200" dirty="0" err="1">
                <a:cs typeface="Helvetica" panose="020B0604020202020204" pitchFamily="34" charset="0"/>
              </a:rPr>
              <a:t>en</a:t>
            </a:r>
            <a:r>
              <a:rPr lang="en-US" sz="7200" dirty="0">
                <a:cs typeface="Helvetica" panose="020B0604020202020204" pitchFamily="34" charset="0"/>
              </a:rPr>
              <a:t> la </a:t>
            </a:r>
            <a:r>
              <a:rPr lang="en-US" sz="7200" dirty="0" err="1">
                <a:cs typeface="Helvetica" panose="020B0604020202020204" pitchFamily="34" charset="0"/>
              </a:rPr>
              <a:t>parte</a:t>
            </a:r>
            <a:r>
              <a:rPr lang="en-US" sz="7200" dirty="0">
                <a:cs typeface="Helvetica" panose="020B0604020202020204" pitchFamily="34" charset="0"/>
              </a:rPr>
              <a:t> superior y/o inferior. </a:t>
            </a:r>
            <a:r>
              <a:rPr lang="en-US" sz="7200" dirty="0" err="1">
                <a:cs typeface="Helvetica" panose="020B0604020202020204" pitchFamily="34" charset="0"/>
              </a:rPr>
              <a:t>Es</a:t>
            </a:r>
            <a:r>
              <a:rPr lang="en-US" sz="7200" dirty="0">
                <a:cs typeface="Helvetica" panose="020B0604020202020204" pitchFamily="34" charset="0"/>
              </a:rPr>
              <a:t> </a:t>
            </a:r>
            <a:r>
              <a:rPr lang="en-US" sz="7200" dirty="0" err="1">
                <a:cs typeface="Helvetica" panose="020B0604020202020204" pitchFamily="34" charset="0"/>
              </a:rPr>
              <a:t>recomendable</a:t>
            </a:r>
            <a:r>
              <a:rPr lang="en-US" sz="7200" dirty="0">
                <a:cs typeface="Helvetica" panose="020B0604020202020204" pitchFamily="34" charset="0"/>
              </a:rPr>
              <a:t> </a:t>
            </a:r>
            <a:r>
              <a:rPr lang="en-US" sz="7200" dirty="0" err="1">
                <a:cs typeface="Helvetica" panose="020B0604020202020204" pitchFamily="34" charset="0"/>
              </a:rPr>
              <a:t>utilizar</a:t>
            </a:r>
            <a:r>
              <a:rPr lang="en-US" sz="7200" dirty="0">
                <a:cs typeface="Helvetica" panose="020B0604020202020204" pitchFamily="34" charset="0"/>
              </a:rPr>
              <a:t> las </a:t>
            </a:r>
            <a:r>
              <a:rPr lang="en-US" sz="7200" dirty="0" err="1">
                <a:cs typeface="Helvetica" panose="020B0604020202020204" pitchFamily="34" charset="0"/>
              </a:rPr>
              <a:t>propiedades</a:t>
            </a:r>
            <a:r>
              <a:rPr lang="en-US" sz="7200" dirty="0">
                <a:cs typeface="Helvetica" panose="020B0604020202020204" pitchFamily="34" charset="0"/>
              </a:rPr>
              <a:t> </a:t>
            </a:r>
            <a:r>
              <a:rPr lang="en-US" sz="7200" b="1" dirty="0" err="1">
                <a:cs typeface="Helvetica" panose="020B0604020202020204" pitchFamily="34" charset="0"/>
              </a:rPr>
              <a:t>HeaderTemplate</a:t>
            </a:r>
            <a:r>
              <a:rPr lang="en-US" sz="7200" dirty="0">
                <a:cs typeface="Helvetica" panose="020B0604020202020204" pitchFamily="34" charset="0"/>
              </a:rPr>
              <a:t> y </a:t>
            </a:r>
            <a:r>
              <a:rPr lang="en-US" sz="7200" b="1" dirty="0" err="1">
                <a:cs typeface="Helvetica" panose="020B0604020202020204" pitchFamily="34" charset="0"/>
              </a:rPr>
              <a:t>FooterTemplate</a:t>
            </a:r>
            <a:r>
              <a:rPr lang="en-US" sz="7200" dirty="0">
                <a:cs typeface="Helvetica" panose="020B0604020202020204" pitchFamily="34" charset="0"/>
              </a:rPr>
              <a:t> para </a:t>
            </a:r>
            <a:r>
              <a:rPr lang="en-US" sz="7200" dirty="0" err="1">
                <a:cs typeface="Helvetica" panose="020B0604020202020204" pitchFamily="34" charset="0"/>
              </a:rPr>
              <a:t>ello</a:t>
            </a:r>
            <a:r>
              <a:rPr lang="en-US" sz="7200" dirty="0">
                <a:cs typeface="Helvetica" panose="020B0604020202020204" pitchFamily="34" charset="0"/>
              </a:rPr>
              <a:t>.</a:t>
            </a:r>
          </a:p>
          <a:p>
            <a:pPr marL="571471" indent="-571471">
              <a:buFont typeface="Arial" panose="020B0604020202020204" pitchFamily="34" charset="0"/>
              <a:buChar char="•"/>
            </a:pPr>
            <a:endParaRPr lang="en-US" sz="7200" dirty="0">
              <a:cs typeface="Helvetica" panose="020B0604020202020204" pitchFamily="34" charset="0"/>
            </a:endParaRPr>
          </a:p>
          <a:p>
            <a:pPr marL="571471" indent="-571471">
              <a:buFont typeface="Arial" panose="020B0604020202020204" pitchFamily="34" charset="0"/>
              <a:buChar char="•"/>
            </a:pPr>
            <a:r>
              <a:rPr lang="en-US" sz="7200" dirty="0" err="1">
                <a:cs typeface="Helvetica" panose="020B0604020202020204" pitchFamily="34" charset="0"/>
              </a:rPr>
              <a:t>Envolver</a:t>
            </a:r>
            <a:r>
              <a:rPr lang="en-US" sz="7200" dirty="0">
                <a:cs typeface="Helvetica" panose="020B0604020202020204" pitchFamily="34" charset="0"/>
              </a:rPr>
              <a:t> al control </a:t>
            </a:r>
            <a:r>
              <a:rPr lang="en-US" sz="7200" dirty="0" err="1">
                <a:cs typeface="Helvetica" panose="020B0604020202020204" pitchFamily="34" charset="0"/>
              </a:rPr>
              <a:t>ListView</a:t>
            </a:r>
            <a:r>
              <a:rPr lang="en-US" sz="7200" dirty="0">
                <a:cs typeface="Helvetica" panose="020B0604020202020204" pitchFamily="34" charset="0"/>
              </a:rPr>
              <a:t> </a:t>
            </a:r>
            <a:r>
              <a:rPr lang="en-US" sz="7200" dirty="0" err="1">
                <a:cs typeface="Helvetica" panose="020B0604020202020204" pitchFamily="34" charset="0"/>
              </a:rPr>
              <a:t>en</a:t>
            </a:r>
            <a:r>
              <a:rPr lang="en-US" sz="7200" dirty="0">
                <a:cs typeface="Helvetica" panose="020B0604020202020204" pitchFamily="34" charset="0"/>
              </a:rPr>
              <a:t> un </a:t>
            </a:r>
            <a:r>
              <a:rPr lang="en-US" sz="7200" b="1" dirty="0" err="1">
                <a:cs typeface="Helvetica" panose="020B0604020202020204" pitchFamily="34" charset="0"/>
              </a:rPr>
              <a:t>ScrollView</a:t>
            </a:r>
            <a:r>
              <a:rPr lang="en-US" sz="7200" dirty="0">
                <a:cs typeface="Helvetica" panose="020B0604020202020204" pitchFamily="34" charset="0"/>
              </a:rPr>
              <a:t> </a:t>
            </a:r>
            <a:r>
              <a:rPr lang="en-US" sz="7200" b="1" dirty="0" err="1">
                <a:cs typeface="Helvetica" panose="020B0604020202020204" pitchFamily="34" charset="0"/>
              </a:rPr>
              <a:t>rompe</a:t>
            </a:r>
            <a:r>
              <a:rPr lang="en-US" sz="7200" b="1" dirty="0">
                <a:cs typeface="Helvetica" panose="020B0604020202020204" pitchFamily="34" charset="0"/>
              </a:rPr>
              <a:t> la </a:t>
            </a:r>
            <a:r>
              <a:rPr lang="en-US" sz="7200" b="1" dirty="0" err="1">
                <a:cs typeface="Helvetica" panose="020B0604020202020204" pitchFamily="34" charset="0"/>
              </a:rPr>
              <a:t>virtualización</a:t>
            </a:r>
            <a:r>
              <a:rPr lang="en-US" sz="7200" b="1" dirty="0">
                <a:cs typeface="Helvetica" panose="020B0604020202020204" pitchFamily="34" charset="0"/>
              </a:rPr>
              <a:t>!</a:t>
            </a:r>
            <a:endParaRPr lang="en-US" sz="4800" b="1" dirty="0">
              <a:cs typeface="Helvetica" panose="020B0604020202020204" pitchFamily="34" charset="0"/>
            </a:endParaRPr>
          </a:p>
        </p:txBody>
      </p:sp>
    </p:spTree>
    <p:extLst>
      <p:ext uri="{BB962C8B-B14F-4D97-AF65-F5344CB8AC3E}">
        <p14:creationId xmlns:p14="http://schemas.microsoft.com/office/powerpoint/2010/main" val="7436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err="1">
                <a:latin typeface="Calibri (Cuerpo)"/>
              </a:rPr>
              <a:t>Consejos</a:t>
            </a:r>
            <a:r>
              <a:rPr lang="en-US" sz="7200" b="1" dirty="0">
                <a:latin typeface="Calibri (Cuerpo)"/>
              </a:rPr>
              <a:t> </a:t>
            </a:r>
            <a:r>
              <a:rPr lang="en-US" sz="7200" b="1" dirty="0" err="1">
                <a:latin typeface="Calibri (Cuerpo)"/>
              </a:rPr>
              <a:t>ListView</a:t>
            </a:r>
            <a:endParaRPr lang="en-US" sz="7200" b="1" dirty="0">
              <a:latin typeface="Calibri (Cuerpo)"/>
            </a:endParaRPr>
          </a:p>
        </p:txBody>
      </p:sp>
      <p:sp>
        <p:nvSpPr>
          <p:cNvPr id="4" name="Rettangolo 4"/>
          <p:cNvSpPr/>
          <p:nvPr/>
        </p:nvSpPr>
        <p:spPr>
          <a:xfrm>
            <a:off x="2791144" y="2698139"/>
            <a:ext cx="20500473" cy="3539430"/>
          </a:xfrm>
          <a:prstGeom prst="rect">
            <a:avLst/>
          </a:prstGeom>
        </p:spPr>
        <p:txBody>
          <a:bodyPr wrap="square">
            <a:spAutoFit/>
          </a:bodyPr>
          <a:lstStyle/>
          <a:p>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ScrollView</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StackLayout</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Label</a:t>
            </a:r>
            <a:r>
              <a:rPr lang="it-IT" sz="3200" dirty="0">
                <a:solidFill>
                  <a:srgbClr val="FF0000"/>
                </a:solidFill>
                <a:latin typeface="Consolas" panose="020B0609020204030204" pitchFamily="49" charset="0"/>
              </a:rPr>
              <a:t> Text</a:t>
            </a:r>
            <a:r>
              <a:rPr lang="it-IT" sz="3200" dirty="0">
                <a:solidFill>
                  <a:srgbClr val="0000FF"/>
                </a:solidFill>
                <a:latin typeface="Consolas" panose="020B0609020204030204" pitchFamily="49" charset="0"/>
              </a:rPr>
              <a:t>="Header" /&gt;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ListView</a:t>
            </a:r>
            <a:r>
              <a:rPr lang="it-IT" sz="3200" dirty="0">
                <a:solidFill>
                  <a:srgbClr val="0000FF"/>
                </a:solidFill>
                <a:latin typeface="Consolas" panose="020B0609020204030204" pitchFamily="49" charset="0"/>
              </a:rPr>
              <a:t> /&gt;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Label</a:t>
            </a:r>
            <a:r>
              <a:rPr lang="it-IT" sz="3200" dirty="0">
                <a:solidFill>
                  <a:srgbClr val="FF0000"/>
                </a:solidFill>
                <a:latin typeface="Consolas" panose="020B0609020204030204" pitchFamily="49" charset="0"/>
              </a:rPr>
              <a:t> Text</a:t>
            </a:r>
            <a:r>
              <a:rPr lang="it-IT" sz="3200" dirty="0">
                <a:solidFill>
                  <a:srgbClr val="0000FF"/>
                </a:solidFill>
                <a:latin typeface="Consolas" panose="020B0609020204030204" pitchFamily="49" charset="0"/>
              </a:rPr>
              <a:t>="Footer" /&gt;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StackLayout</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ScrollView</a:t>
            </a:r>
            <a:r>
              <a:rPr lang="it-IT" sz="3200" dirty="0">
                <a:solidFill>
                  <a:srgbClr val="0000FF"/>
                </a:solidFill>
                <a:latin typeface="Consolas" panose="020B0609020204030204" pitchFamily="49" charset="0"/>
              </a:rPr>
              <a:t>&gt;</a:t>
            </a:r>
            <a:endParaRPr lang="it-IT" sz="7200" dirty="0"/>
          </a:p>
        </p:txBody>
      </p:sp>
      <p:sp>
        <p:nvSpPr>
          <p:cNvPr id="5" name="object 5"/>
          <p:cNvSpPr/>
          <p:nvPr/>
        </p:nvSpPr>
        <p:spPr>
          <a:xfrm>
            <a:off x="2548727" y="2564924"/>
            <a:ext cx="21299879" cy="3826293"/>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sp>
        <p:nvSpPr>
          <p:cNvPr id="6" name="object 5"/>
          <p:cNvSpPr/>
          <p:nvPr/>
        </p:nvSpPr>
        <p:spPr>
          <a:xfrm>
            <a:off x="2548727" y="6843927"/>
            <a:ext cx="21299879" cy="6288219"/>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pic>
        <p:nvPicPr>
          <p:cNvPr id="7" name="Imagen 6"/>
          <p:cNvPicPr>
            <a:picLocks noChangeAspect="1"/>
          </p:cNvPicPr>
          <p:nvPr/>
        </p:nvPicPr>
        <p:blipFill>
          <a:blip r:embed="rId2"/>
          <a:stretch>
            <a:fillRect/>
          </a:stretch>
        </p:blipFill>
        <p:spPr>
          <a:xfrm>
            <a:off x="1158703" y="4282080"/>
            <a:ext cx="914468" cy="914468"/>
          </a:xfrm>
          <a:prstGeom prst="rect">
            <a:avLst/>
          </a:prstGeom>
        </p:spPr>
      </p:pic>
      <p:sp>
        <p:nvSpPr>
          <p:cNvPr id="8" name="Rectángulo 7"/>
          <p:cNvSpPr/>
          <p:nvPr/>
        </p:nvSpPr>
        <p:spPr>
          <a:xfrm>
            <a:off x="2791146" y="6987182"/>
            <a:ext cx="20500473" cy="6001643"/>
          </a:xfrm>
          <a:prstGeom prst="rect">
            <a:avLst/>
          </a:prstGeom>
        </p:spPr>
        <p:txBody>
          <a:bodyPr wrap="square">
            <a:spAutoFit/>
          </a:bodyPr>
          <a:lstStyle/>
          <a:p>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ListView</a:t>
            </a:r>
            <a:r>
              <a:rPr lang="it-IT" sz="3200" dirty="0">
                <a:solidFill>
                  <a:srgbClr val="FF0000"/>
                </a:solidFill>
                <a:latin typeface="Consolas" panose="020B0609020204030204" pitchFamily="49" charset="0"/>
              </a:rPr>
              <a:t> Header</a:t>
            </a:r>
            <a:r>
              <a:rPr lang="it-IT" sz="3200" dirty="0">
                <a:solidFill>
                  <a:srgbClr val="0000FF"/>
                </a:solidFill>
                <a:latin typeface="Consolas" panose="020B0609020204030204" pitchFamily="49" charset="0"/>
              </a:rPr>
              <a:t>="Header" </a:t>
            </a:r>
            <a:r>
              <a:rPr lang="it-IT" sz="3200" dirty="0">
                <a:solidFill>
                  <a:srgbClr val="FF0000"/>
                </a:solidFill>
                <a:latin typeface="Consolas" panose="020B0609020204030204" pitchFamily="49" charset="0"/>
              </a:rPr>
              <a:t>Footer</a:t>
            </a:r>
            <a:r>
              <a:rPr lang="it-IT" sz="3200" dirty="0">
                <a:solidFill>
                  <a:srgbClr val="0000FF"/>
                </a:solidFill>
                <a:latin typeface="Consolas" panose="020B0609020204030204" pitchFamily="49" charset="0"/>
              </a:rPr>
              <a:t>="Footer"&gt;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ListView.HeaderTemplate</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DataTemplate</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Label</a:t>
            </a:r>
            <a:r>
              <a:rPr lang="it-IT" sz="3200" dirty="0">
                <a:solidFill>
                  <a:srgbClr val="FF0000"/>
                </a:solidFill>
                <a:latin typeface="Consolas" panose="020B0609020204030204" pitchFamily="49" charset="0"/>
              </a:rPr>
              <a:t> Text</a:t>
            </a:r>
            <a:r>
              <a:rPr lang="it-IT" sz="3200" dirty="0">
                <a:solidFill>
                  <a:srgbClr val="0000FF"/>
                </a:solidFill>
                <a:latin typeface="Consolas" panose="020B0609020204030204" pitchFamily="49" charset="0"/>
              </a:rPr>
              <a:t>="{</a:t>
            </a:r>
            <a:r>
              <a:rPr lang="it-IT" sz="3200" dirty="0">
                <a:solidFill>
                  <a:srgbClr val="A31515"/>
                </a:solidFill>
                <a:latin typeface="Consolas" panose="020B0609020204030204" pitchFamily="49" charset="0"/>
              </a:rPr>
              <a:t>Binding</a:t>
            </a:r>
            <a:r>
              <a:rPr lang="it-IT" sz="3200" dirty="0">
                <a:solidFill>
                  <a:srgbClr val="0000FF"/>
                </a:solidFill>
                <a:latin typeface="Consolas" panose="020B0609020204030204" pitchFamily="49" charset="0"/>
              </a:rPr>
              <a:t> .}" /&gt;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DataTemplate</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ListView.HeaderTemplate</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ListView.FooterTemplate</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DataTemplate</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Label</a:t>
            </a:r>
            <a:r>
              <a:rPr lang="it-IT" sz="3200" dirty="0">
                <a:solidFill>
                  <a:srgbClr val="FF0000"/>
                </a:solidFill>
                <a:latin typeface="Consolas" panose="020B0609020204030204" pitchFamily="49" charset="0"/>
              </a:rPr>
              <a:t> Text</a:t>
            </a:r>
            <a:r>
              <a:rPr lang="it-IT" sz="3200" dirty="0">
                <a:solidFill>
                  <a:srgbClr val="0000FF"/>
                </a:solidFill>
                <a:latin typeface="Consolas" panose="020B0609020204030204" pitchFamily="49" charset="0"/>
              </a:rPr>
              <a:t>="{</a:t>
            </a:r>
            <a:r>
              <a:rPr lang="it-IT" sz="3200" dirty="0">
                <a:solidFill>
                  <a:srgbClr val="A31515"/>
                </a:solidFill>
                <a:latin typeface="Consolas" panose="020B0609020204030204" pitchFamily="49" charset="0"/>
              </a:rPr>
              <a:t>Binding</a:t>
            </a:r>
            <a:r>
              <a:rPr lang="it-IT" sz="3200" dirty="0">
                <a:solidFill>
                  <a:srgbClr val="0000FF"/>
                </a:solidFill>
                <a:latin typeface="Consolas" panose="020B0609020204030204" pitchFamily="49" charset="0"/>
              </a:rPr>
              <a:t> .}" /&gt;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DataTemplate</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00"/>
                </a:solidFill>
                <a:latin typeface="Consolas" panose="020B0609020204030204" pitchFamily="49" charset="0"/>
              </a:rPr>
              <a:t>    </a:t>
            </a:r>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ListView.FooterTemplate</a:t>
            </a:r>
            <a:r>
              <a:rPr lang="it-IT" sz="3200" dirty="0">
                <a:solidFill>
                  <a:srgbClr val="0000FF"/>
                </a:solidFill>
                <a:latin typeface="Consolas" panose="020B0609020204030204" pitchFamily="49" charset="0"/>
              </a:rPr>
              <a:t>&gt;</a:t>
            </a:r>
            <a:endParaRPr lang="it-IT" sz="3200" dirty="0">
              <a:solidFill>
                <a:srgbClr val="000000"/>
              </a:solidFill>
              <a:latin typeface="Consolas" panose="020B0609020204030204" pitchFamily="49" charset="0"/>
            </a:endParaRPr>
          </a:p>
          <a:p>
            <a:r>
              <a:rPr lang="it-IT" sz="3200" dirty="0">
                <a:solidFill>
                  <a:srgbClr val="0000FF"/>
                </a:solidFill>
                <a:latin typeface="Consolas" panose="020B0609020204030204" pitchFamily="49" charset="0"/>
              </a:rPr>
              <a:t>&lt;/</a:t>
            </a:r>
            <a:r>
              <a:rPr lang="it-IT" sz="3200" dirty="0">
                <a:solidFill>
                  <a:srgbClr val="A31515"/>
                </a:solidFill>
                <a:latin typeface="Consolas" panose="020B0609020204030204" pitchFamily="49" charset="0"/>
              </a:rPr>
              <a:t>ListView</a:t>
            </a:r>
            <a:r>
              <a:rPr lang="it-IT" sz="3200" dirty="0">
                <a:solidFill>
                  <a:srgbClr val="0000FF"/>
                </a:solidFill>
                <a:latin typeface="Consolas" panose="020B0609020204030204" pitchFamily="49" charset="0"/>
              </a:rPr>
              <a:t>&gt;</a:t>
            </a:r>
            <a:endParaRPr lang="it-IT" sz="3200" dirty="0"/>
          </a:p>
        </p:txBody>
      </p:sp>
      <p:pic>
        <p:nvPicPr>
          <p:cNvPr id="9" name="Imagen 8"/>
          <p:cNvPicPr>
            <a:picLocks noChangeAspect="1"/>
          </p:cNvPicPr>
          <p:nvPr/>
        </p:nvPicPr>
        <p:blipFill>
          <a:blip r:embed="rId3"/>
          <a:stretch>
            <a:fillRect/>
          </a:stretch>
        </p:blipFill>
        <p:spPr>
          <a:xfrm>
            <a:off x="1158703" y="9566570"/>
            <a:ext cx="914468" cy="914468"/>
          </a:xfrm>
          <a:prstGeom prst="rect">
            <a:avLst/>
          </a:prstGeom>
        </p:spPr>
      </p:pic>
    </p:spTree>
    <p:extLst>
      <p:ext uri="{BB962C8B-B14F-4D97-AF65-F5344CB8AC3E}">
        <p14:creationId xmlns:p14="http://schemas.microsoft.com/office/powerpoint/2010/main" val="414590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err="1">
                <a:latin typeface="Calibri (Cuerpo)"/>
              </a:rPr>
              <a:t>Consejos</a:t>
            </a:r>
            <a:r>
              <a:rPr lang="en-US" sz="7200" b="1" dirty="0">
                <a:latin typeface="Calibri (Cuerpo)"/>
              </a:rPr>
              <a:t> </a:t>
            </a:r>
            <a:r>
              <a:rPr lang="en-US" sz="7200" b="1" dirty="0" err="1">
                <a:latin typeface="Calibri (Cuerpo)"/>
              </a:rPr>
              <a:t>ListView</a:t>
            </a:r>
            <a:endParaRPr lang="en-US" sz="7200" b="1" dirty="0">
              <a:latin typeface="Calibri (Cuerpo)"/>
            </a:endParaRPr>
          </a:p>
        </p:txBody>
      </p:sp>
      <p:sp>
        <p:nvSpPr>
          <p:cNvPr id="3" name="TextBox 2"/>
          <p:cNvSpPr txBox="1"/>
          <p:nvPr/>
        </p:nvSpPr>
        <p:spPr>
          <a:xfrm>
            <a:off x="1676291" y="3130429"/>
            <a:ext cx="22172316" cy="8586966"/>
          </a:xfrm>
          <a:prstGeom prst="rect">
            <a:avLst/>
          </a:prstGeom>
          <a:noFill/>
        </p:spPr>
        <p:txBody>
          <a:bodyPr wrap="square" rtlCol="0">
            <a:spAutoFit/>
          </a:bodyPr>
          <a:lstStyle/>
          <a:p>
            <a:pPr marL="571471" indent="-571471">
              <a:buFont typeface="Arial" panose="020B0604020202020204" pitchFamily="34" charset="0"/>
              <a:buChar char="•"/>
            </a:pPr>
            <a:r>
              <a:rPr lang="en-US" sz="7200" dirty="0">
                <a:cs typeface="Helvetica" panose="020B0604020202020204" pitchFamily="34" charset="0"/>
              </a:rPr>
              <a:t>Se </a:t>
            </a:r>
            <a:r>
              <a:rPr lang="en-US" sz="7200" dirty="0" err="1">
                <a:cs typeface="Helvetica" panose="020B0604020202020204" pitchFamily="34" charset="0"/>
              </a:rPr>
              <a:t>recomiendo</a:t>
            </a:r>
            <a:r>
              <a:rPr lang="en-US" sz="7200" dirty="0">
                <a:cs typeface="Helvetica" panose="020B0604020202020204" pitchFamily="34" charset="0"/>
              </a:rPr>
              <a:t> utilizer </a:t>
            </a:r>
            <a:r>
              <a:rPr lang="en-US" sz="7200" b="1" dirty="0" err="1">
                <a:cs typeface="Helvetica" panose="020B0604020202020204" pitchFamily="34" charset="0"/>
              </a:rPr>
              <a:t>IList</a:t>
            </a:r>
            <a:r>
              <a:rPr lang="en-US" sz="7200" b="1" dirty="0">
                <a:cs typeface="Helvetica" panose="020B0604020202020204" pitchFamily="34" charset="0"/>
              </a:rPr>
              <a:t>&lt;T&gt; </a:t>
            </a:r>
            <a:r>
              <a:rPr lang="en-US" sz="7200" dirty="0" err="1">
                <a:cs typeface="Helvetica" panose="020B0604020202020204" pitchFamily="34" charset="0"/>
              </a:rPr>
              <a:t>como</a:t>
            </a:r>
            <a:r>
              <a:rPr lang="en-US" sz="7200" dirty="0">
                <a:cs typeface="Helvetica" panose="020B0604020202020204" pitchFamily="34" charset="0"/>
              </a:rPr>
              <a:t> </a:t>
            </a:r>
            <a:r>
              <a:rPr lang="en-US" sz="7200" b="1" dirty="0" err="1">
                <a:cs typeface="Helvetica" panose="020B0604020202020204" pitchFamily="34" charset="0"/>
              </a:rPr>
              <a:t>ItemsSource</a:t>
            </a:r>
            <a:r>
              <a:rPr lang="en-US" sz="7200" dirty="0">
                <a:cs typeface="Helvetica" panose="020B0604020202020204" pitchFamily="34" charset="0"/>
              </a:rPr>
              <a:t> </a:t>
            </a:r>
            <a:r>
              <a:rPr lang="en-US" sz="7200" dirty="0" err="1">
                <a:cs typeface="Helvetica" panose="020B0604020202020204" pitchFamily="34" charset="0"/>
              </a:rPr>
              <a:t>en</a:t>
            </a:r>
            <a:r>
              <a:rPr lang="en-US" sz="7200" dirty="0">
                <a:cs typeface="Helvetica" panose="020B0604020202020204" pitchFamily="34" charset="0"/>
              </a:rPr>
              <a:t> </a:t>
            </a:r>
            <a:r>
              <a:rPr lang="en-US" sz="7200" dirty="0" err="1">
                <a:cs typeface="Helvetica" panose="020B0604020202020204" pitchFamily="34" charset="0"/>
              </a:rPr>
              <a:t>lugar</a:t>
            </a:r>
            <a:r>
              <a:rPr lang="en-US" sz="7200" dirty="0">
                <a:cs typeface="Helvetica" panose="020B0604020202020204" pitchFamily="34" charset="0"/>
              </a:rPr>
              <a:t> de </a:t>
            </a:r>
            <a:r>
              <a:rPr lang="en-US" sz="7200" b="1" dirty="0" err="1">
                <a:cs typeface="Helvetica" panose="020B0604020202020204" pitchFamily="34" charset="0"/>
              </a:rPr>
              <a:t>IEnumerable</a:t>
            </a:r>
            <a:r>
              <a:rPr lang="en-US" sz="7200" dirty="0">
                <a:cs typeface="Helvetica" panose="020B0604020202020204" pitchFamily="34" charset="0"/>
              </a:rPr>
              <a:t>.</a:t>
            </a:r>
          </a:p>
          <a:p>
            <a:pPr marL="571471" indent="-571471">
              <a:buFont typeface="Arial" panose="020B0604020202020204" pitchFamily="34" charset="0"/>
              <a:buChar char="•"/>
            </a:pPr>
            <a:endParaRPr lang="en-US" sz="7200" dirty="0">
              <a:cs typeface="Helvetica" panose="020B0604020202020204" pitchFamily="34" charset="0"/>
            </a:endParaRPr>
          </a:p>
          <a:p>
            <a:pPr marL="571471" indent="-571471">
              <a:buFont typeface="Arial" panose="020B0604020202020204" pitchFamily="34" charset="0"/>
              <a:buChar char="•"/>
            </a:pPr>
            <a:r>
              <a:rPr lang="en-US" sz="7200" dirty="0">
                <a:cs typeface="Helvetica" panose="020B0604020202020204" pitchFamily="34" charset="0"/>
              </a:rPr>
              <a:t>Si se </a:t>
            </a:r>
            <a:r>
              <a:rPr lang="en-US" sz="7200" dirty="0" err="1">
                <a:cs typeface="Helvetica" panose="020B0604020202020204" pitchFamily="34" charset="0"/>
              </a:rPr>
              <a:t>utiliza</a:t>
            </a:r>
            <a:r>
              <a:rPr lang="en-US" sz="7200" dirty="0">
                <a:cs typeface="Helvetica" panose="020B0604020202020204" pitchFamily="34" charset="0"/>
              </a:rPr>
              <a:t> </a:t>
            </a:r>
            <a:r>
              <a:rPr lang="en-US" sz="7200" dirty="0" err="1">
                <a:cs typeface="Helvetica" panose="020B0604020202020204" pitchFamily="34" charset="0"/>
              </a:rPr>
              <a:t>RecycleElemement</a:t>
            </a:r>
            <a:r>
              <a:rPr lang="en-US" sz="7200" dirty="0">
                <a:cs typeface="Helvetica" panose="020B0604020202020204" pitchFamily="34" charset="0"/>
              </a:rPr>
              <a:t>, se </a:t>
            </a:r>
            <a:r>
              <a:rPr lang="en-US" sz="7200" dirty="0" err="1">
                <a:cs typeface="Helvetica" panose="020B0604020202020204" pitchFamily="34" charset="0"/>
              </a:rPr>
              <a:t>aumenta</a:t>
            </a:r>
            <a:r>
              <a:rPr lang="en-US" sz="7200" dirty="0">
                <a:cs typeface="Helvetica" panose="020B0604020202020204" pitchFamily="34" charset="0"/>
              </a:rPr>
              <a:t> el </a:t>
            </a:r>
            <a:r>
              <a:rPr lang="en-US" sz="7200" dirty="0" err="1">
                <a:cs typeface="Helvetica" panose="020B0604020202020204" pitchFamily="34" charset="0"/>
              </a:rPr>
              <a:t>rendimiento</a:t>
            </a:r>
            <a:r>
              <a:rPr lang="en-US" sz="7200" dirty="0">
                <a:cs typeface="Helvetica" panose="020B0604020202020204" pitchFamily="34" charset="0"/>
              </a:rPr>
              <a:t> </a:t>
            </a:r>
            <a:r>
              <a:rPr lang="en-US" sz="7200" dirty="0" err="1">
                <a:cs typeface="Helvetica" panose="020B0604020202020204" pitchFamily="34" charset="0"/>
              </a:rPr>
              <a:t>eliminando</a:t>
            </a:r>
            <a:r>
              <a:rPr lang="en-US" sz="7200" dirty="0">
                <a:cs typeface="Helvetica" panose="020B0604020202020204" pitchFamily="34" charset="0"/>
              </a:rPr>
              <a:t> el Binding de la </a:t>
            </a:r>
            <a:r>
              <a:rPr lang="en-US" sz="7200" dirty="0" err="1">
                <a:cs typeface="Helvetica" panose="020B0604020202020204" pitchFamily="34" charset="0"/>
              </a:rPr>
              <a:t>celda</a:t>
            </a:r>
            <a:r>
              <a:rPr lang="en-US" sz="7200" dirty="0">
                <a:cs typeface="Helvetica" panose="020B0604020202020204" pitchFamily="34" charset="0"/>
              </a:rPr>
              <a:t> y </a:t>
            </a:r>
            <a:r>
              <a:rPr lang="en-US" sz="7200" dirty="0" err="1">
                <a:cs typeface="Helvetica" panose="020B0604020202020204" pitchFamily="34" charset="0"/>
              </a:rPr>
              <a:t>utilizano</a:t>
            </a:r>
            <a:r>
              <a:rPr lang="en-US" sz="7200" dirty="0">
                <a:cs typeface="Helvetica" panose="020B0604020202020204" pitchFamily="34" charset="0"/>
              </a:rPr>
              <a:t> </a:t>
            </a:r>
            <a:r>
              <a:rPr lang="en-US" sz="7200" b="1" dirty="0" err="1">
                <a:cs typeface="Helvetica" panose="020B0604020202020204" pitchFamily="34" charset="0"/>
              </a:rPr>
              <a:t>OnBindingContextChanged</a:t>
            </a:r>
            <a:r>
              <a:rPr lang="en-US" sz="7200" dirty="0">
                <a:cs typeface="Helvetica" panose="020B0604020202020204" pitchFamily="34" charset="0"/>
              </a:rPr>
              <a:t>.</a:t>
            </a:r>
          </a:p>
          <a:p>
            <a:pPr marL="571471" indent="-571471">
              <a:buFont typeface="Arial" panose="020B0604020202020204" pitchFamily="34" charset="0"/>
              <a:buChar char="•"/>
            </a:pPr>
            <a:r>
              <a:rPr lang="en-US" sz="7200" dirty="0">
                <a:cs typeface="Helvetica" panose="020B0604020202020204" pitchFamily="34" charset="0"/>
              </a:rPr>
              <a:t>No uses un </a:t>
            </a:r>
            <a:r>
              <a:rPr lang="en-US" sz="7200" b="1" dirty="0" err="1">
                <a:cs typeface="Helvetica" panose="020B0604020202020204" pitchFamily="34" charset="0"/>
              </a:rPr>
              <a:t>TableView</a:t>
            </a:r>
            <a:r>
              <a:rPr lang="en-US" sz="7200" dirty="0">
                <a:cs typeface="Helvetica" panose="020B0604020202020204" pitchFamily="34" charset="0"/>
              </a:rPr>
              <a:t> </a:t>
            </a:r>
            <a:r>
              <a:rPr lang="en-US" sz="7200" dirty="0" err="1">
                <a:cs typeface="Helvetica" panose="020B0604020202020204" pitchFamily="34" charset="0"/>
              </a:rPr>
              <a:t>si</a:t>
            </a:r>
            <a:r>
              <a:rPr lang="en-US" sz="7200" dirty="0">
                <a:cs typeface="Helvetica" panose="020B0604020202020204" pitchFamily="34" charset="0"/>
              </a:rPr>
              <a:t> </a:t>
            </a:r>
            <a:r>
              <a:rPr lang="en-US" sz="7200" dirty="0" err="1">
                <a:cs typeface="Helvetica" panose="020B0604020202020204" pitchFamily="34" charset="0"/>
              </a:rPr>
              <a:t>puedes</a:t>
            </a:r>
            <a:r>
              <a:rPr lang="en-US" sz="7200" dirty="0">
                <a:cs typeface="Helvetica" panose="020B0604020202020204" pitchFamily="34" charset="0"/>
              </a:rPr>
              <a:t> </a:t>
            </a:r>
            <a:r>
              <a:rPr lang="en-US" sz="7200" dirty="0" err="1">
                <a:cs typeface="Helvetica" panose="020B0604020202020204" pitchFamily="34" charset="0"/>
              </a:rPr>
              <a:t>utilizar</a:t>
            </a:r>
            <a:r>
              <a:rPr lang="en-US" sz="7200" dirty="0">
                <a:cs typeface="Helvetica" panose="020B0604020202020204" pitchFamily="34" charset="0"/>
              </a:rPr>
              <a:t> un </a:t>
            </a:r>
            <a:r>
              <a:rPr lang="en-US" sz="7200" dirty="0" err="1">
                <a:cs typeface="Helvetica" panose="020B0604020202020204" pitchFamily="34" charset="0"/>
              </a:rPr>
              <a:t>ListView</a:t>
            </a:r>
            <a:r>
              <a:rPr lang="en-US" sz="7200" dirty="0">
                <a:cs typeface="Helvetica" panose="020B0604020202020204" pitchFamily="34" charset="0"/>
              </a:rPr>
              <a:t>.</a:t>
            </a:r>
          </a:p>
          <a:p>
            <a:pPr marL="571471" indent="-571471">
              <a:buFont typeface="Arial" panose="020B0604020202020204" pitchFamily="34" charset="0"/>
              <a:buChar char="•"/>
            </a:pPr>
            <a:endParaRPr lang="en-US" sz="4800" dirty="0">
              <a:cs typeface="Helvetica" panose="020B0604020202020204" pitchFamily="34" charset="0"/>
            </a:endParaRPr>
          </a:p>
        </p:txBody>
      </p:sp>
    </p:spTree>
    <p:extLst>
      <p:ext uri="{BB962C8B-B14F-4D97-AF65-F5344CB8AC3E}">
        <p14:creationId xmlns:p14="http://schemas.microsoft.com/office/powerpoint/2010/main" val="374136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E95BFD-0685-154E-A317-D9231945CCA6}"/>
              </a:ext>
            </a:extLst>
          </p:cNvPr>
          <p:cNvSpPr>
            <a:spLocks noGrp="1"/>
          </p:cNvSpPr>
          <p:nvPr>
            <p:ph type="body" sz="quarter" idx="10"/>
          </p:nvPr>
        </p:nvSpPr>
        <p:spPr>
          <a:xfrm>
            <a:off x="1676291" y="3958341"/>
            <a:ext cx="16253121" cy="5569459"/>
          </a:xfrm>
        </p:spPr>
        <p:txBody>
          <a:bodyPr>
            <a:normAutofit lnSpcReduction="10000"/>
          </a:bodyPr>
          <a:lstStyle/>
          <a:p>
            <a:r>
              <a:rPr lang="en-US" sz="5333" dirty="0" err="1"/>
              <a:t>Soporta</a:t>
            </a:r>
            <a:r>
              <a:rPr lang="en-US" sz="5333" dirty="0"/>
              <a:t> layouts Horizontal/Vertical</a:t>
            </a:r>
          </a:p>
          <a:p>
            <a:r>
              <a:rPr lang="en-US" sz="5333" dirty="0" err="1"/>
              <a:t>Soporte</a:t>
            </a:r>
            <a:r>
              <a:rPr lang="en-US" sz="5333" dirty="0"/>
              <a:t> a multiples </a:t>
            </a:r>
            <a:r>
              <a:rPr lang="en-US" sz="5333" dirty="0" err="1"/>
              <a:t>columnas</a:t>
            </a:r>
            <a:r>
              <a:rPr lang="en-US" sz="5333" dirty="0"/>
              <a:t>/</a:t>
            </a:r>
            <a:r>
              <a:rPr lang="en-US" sz="5333" dirty="0" err="1"/>
              <a:t>filas</a:t>
            </a:r>
            <a:r>
              <a:rPr lang="en-US" sz="5333" dirty="0"/>
              <a:t> de </a:t>
            </a:r>
            <a:r>
              <a:rPr lang="en-US" sz="5333" dirty="0" err="1"/>
              <a:t>elementos</a:t>
            </a:r>
            <a:endParaRPr lang="en-US" sz="5333" dirty="0"/>
          </a:p>
          <a:p>
            <a:r>
              <a:rPr lang="en-US" sz="5333" dirty="0"/>
              <a:t>Es </a:t>
            </a:r>
            <a:r>
              <a:rPr lang="en-US" sz="5333" dirty="0" err="1"/>
              <a:t>como</a:t>
            </a:r>
            <a:r>
              <a:rPr lang="en-US" sz="5333" dirty="0"/>
              <a:t> una </a:t>
            </a:r>
            <a:r>
              <a:rPr lang="en-US" sz="5333" dirty="0" err="1"/>
              <a:t>versión</a:t>
            </a:r>
            <a:r>
              <a:rPr lang="en-US" sz="5333" dirty="0"/>
              <a:t> </a:t>
            </a:r>
            <a:r>
              <a:rPr lang="en-US" sz="5333" dirty="0" err="1"/>
              <a:t>moderna</a:t>
            </a:r>
            <a:r>
              <a:rPr lang="en-US" sz="5333" dirty="0"/>
              <a:t> de </a:t>
            </a:r>
            <a:r>
              <a:rPr lang="en-US" sz="5333" dirty="0" err="1"/>
              <a:t>ListView</a:t>
            </a:r>
            <a:endParaRPr lang="en-US" sz="5333" dirty="0"/>
          </a:p>
          <a:p>
            <a:r>
              <a:rPr lang="en-US" sz="5333" dirty="0"/>
              <a:t>No es </a:t>
            </a:r>
            <a:r>
              <a:rPr lang="en-US" sz="5333" dirty="0" err="1"/>
              <a:t>necesario</a:t>
            </a:r>
            <a:r>
              <a:rPr lang="en-US" sz="5333" dirty="0"/>
              <a:t> </a:t>
            </a:r>
            <a:r>
              <a:rPr lang="en-US" sz="5333" dirty="0" err="1"/>
              <a:t>usar</a:t>
            </a:r>
            <a:r>
              <a:rPr lang="en-US" sz="5333" dirty="0"/>
              <a:t> Cells</a:t>
            </a:r>
          </a:p>
          <a:p>
            <a:pPr lvl="1"/>
            <a:r>
              <a:rPr lang="en-US" dirty="0"/>
              <a:t>Se </a:t>
            </a:r>
            <a:r>
              <a:rPr lang="en-US" dirty="0" err="1"/>
              <a:t>usan</a:t>
            </a:r>
            <a:r>
              <a:rPr lang="en-US" dirty="0"/>
              <a:t> Views y </a:t>
            </a:r>
            <a:r>
              <a:rPr lang="en-US" dirty="0" err="1"/>
              <a:t>DataTemplates</a:t>
            </a:r>
            <a:endParaRPr lang="en-US" dirty="0"/>
          </a:p>
          <a:p>
            <a:r>
              <a:rPr lang="en-US" dirty="0" err="1"/>
              <a:t>Mejora</a:t>
            </a:r>
            <a:r>
              <a:rPr lang="en-US" dirty="0"/>
              <a:t> considerable </a:t>
            </a:r>
            <a:r>
              <a:rPr lang="en-US" dirty="0" err="1"/>
              <a:t>en</a:t>
            </a:r>
            <a:r>
              <a:rPr lang="en-US" dirty="0"/>
              <a:t> el </a:t>
            </a:r>
            <a:r>
              <a:rPr lang="en-US" dirty="0" err="1"/>
              <a:t>rendimiento</a:t>
            </a:r>
            <a:r>
              <a:rPr lang="en-US" dirty="0"/>
              <a:t>.</a:t>
            </a:r>
          </a:p>
        </p:txBody>
      </p:sp>
      <p:sp>
        <p:nvSpPr>
          <p:cNvPr id="4" name="Title 3">
            <a:extLst>
              <a:ext uri="{FF2B5EF4-FFF2-40B4-BE49-F238E27FC236}">
                <a16:creationId xmlns:a16="http://schemas.microsoft.com/office/drawing/2014/main" id="{58233F81-6EB6-4D4D-A049-EE8BC7FE9176}"/>
              </a:ext>
            </a:extLst>
          </p:cNvPr>
          <p:cNvSpPr>
            <a:spLocks noGrp="1"/>
          </p:cNvSpPr>
          <p:nvPr>
            <p:ph type="title"/>
          </p:nvPr>
        </p:nvSpPr>
        <p:spPr>
          <a:xfrm>
            <a:off x="1676291" y="1537075"/>
            <a:ext cx="21029831" cy="2651126"/>
          </a:xfrm>
        </p:spPr>
        <p:txBody>
          <a:bodyPr/>
          <a:lstStyle/>
          <a:p>
            <a:r>
              <a:rPr lang="en-US" sz="7200" b="1" dirty="0" err="1">
                <a:latin typeface="Calibri (Cuerpo)"/>
              </a:rPr>
              <a:t>CollectionView</a:t>
            </a:r>
            <a:br>
              <a:rPr lang="en-US" dirty="0"/>
            </a:br>
            <a:r>
              <a:rPr lang="en-US" sz="3600" dirty="0">
                <a:hlinkClick r:id="rId4"/>
              </a:rPr>
              <a:t>https://github.com/xamarin/Xamarin.Forms/issues/3172</a:t>
            </a:r>
            <a:endParaRPr lang="en-US" dirty="0"/>
          </a:p>
        </p:txBody>
      </p:sp>
      <p:pic>
        <p:nvPicPr>
          <p:cNvPr id="6" name="collectionview.mp4">
            <a:hlinkClick r:id="" action="ppaction://media"/>
            <a:extLst>
              <a:ext uri="{FF2B5EF4-FFF2-40B4-BE49-F238E27FC236}">
                <a16:creationId xmlns:a16="http://schemas.microsoft.com/office/drawing/2014/main" id="{6DC10434-8621-4FA9-A289-9ADE5EE245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872276" y="2868706"/>
            <a:ext cx="5833846" cy="10362753"/>
          </a:xfrm>
          <a:prstGeom prst="rect">
            <a:avLst/>
          </a:prstGeom>
        </p:spPr>
      </p:pic>
    </p:spTree>
    <p:extLst>
      <p:ext uri="{BB962C8B-B14F-4D97-AF65-F5344CB8AC3E}">
        <p14:creationId xmlns:p14="http://schemas.microsoft.com/office/powerpoint/2010/main" val="3820366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1820100"/>
            <a:ext cx="18565384" cy="2651126"/>
          </a:xfrm>
        </p:spPr>
        <p:txBody>
          <a:bodyPr/>
          <a:lstStyle/>
          <a:p>
            <a:r>
              <a:rPr lang="es-ES" dirty="0" err="1"/>
              <a:t>CollectionView</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17468414" y="4158478"/>
            <a:ext cx="5857750" cy="8472398"/>
          </a:xfrm>
        </p:spPr>
        <p:txBody>
          <a:bodyPr>
            <a:normAutofit lnSpcReduction="10000"/>
          </a:bodyPr>
          <a:lstStyle/>
          <a:p>
            <a:pPr marL="17271" marR="6908">
              <a:lnSpc>
                <a:spcPts val="2300"/>
              </a:lnSpc>
            </a:pPr>
            <a:r>
              <a:rPr lang="en-US" sz="4000" spc="-14" dirty="0" err="1">
                <a:cs typeface="Segoe UI Light"/>
              </a:rPr>
              <a:t>Detalles</a:t>
            </a:r>
            <a:r>
              <a:rPr lang="en-US" sz="4000" spc="-14" dirty="0">
                <a:cs typeface="Segoe UI Light"/>
              </a:rPr>
              <a:t>:</a:t>
            </a:r>
          </a:p>
          <a:p>
            <a:endParaRPr lang="es-ES" dirty="0"/>
          </a:p>
          <a:p>
            <a:pPr marL="457200" indent="-457200">
              <a:buFont typeface="Arial" panose="020B0604020202020204" pitchFamily="34" charset="0"/>
              <a:buChar char="•"/>
            </a:pPr>
            <a:r>
              <a:rPr lang="es-ES" dirty="0"/>
              <a:t>Media de 5 medidas.</a:t>
            </a:r>
          </a:p>
          <a:p>
            <a:pPr marL="457200" indent="-457200">
              <a:buFont typeface="Arial" panose="020B0604020202020204" pitchFamily="34" charset="0"/>
              <a:buChar char="•"/>
            </a:pPr>
            <a:r>
              <a:rPr lang="es-ES" dirty="0"/>
              <a:t>La gestión de celdas es mucho más eficiente en </a:t>
            </a:r>
            <a:r>
              <a:rPr lang="es-ES" dirty="0" err="1"/>
              <a:t>CollectionView</a:t>
            </a:r>
            <a:r>
              <a:rPr lang="es-ES" dirty="0"/>
              <a:t>, es la clave.</a:t>
            </a:r>
          </a:p>
          <a:p>
            <a:pPr marL="457200" indent="-457200">
              <a:buFont typeface="Arial" panose="020B0604020202020204" pitchFamily="34" charset="0"/>
              <a:buChar char="•"/>
            </a:pPr>
            <a:r>
              <a:rPr lang="es-ES" dirty="0"/>
              <a:t>El consumo de memoria es inferior al usar </a:t>
            </a:r>
            <a:r>
              <a:rPr lang="es-ES" dirty="0" err="1"/>
              <a:t>CollectionView</a:t>
            </a:r>
            <a:r>
              <a:rPr lang="es-ES" dirty="0"/>
              <a:t> con respecto a ListView.</a:t>
            </a:r>
          </a:p>
          <a:p>
            <a:pPr marL="457200" indent="-457200">
              <a:buFont typeface="Arial" panose="020B0604020202020204" pitchFamily="34" charset="0"/>
              <a:buChar char="•"/>
            </a:pPr>
            <a:r>
              <a:rPr lang="es-ES" dirty="0"/>
              <a:t>Los tiempos necesarios para renderizado de celdas, es más óptimo en </a:t>
            </a:r>
            <a:r>
              <a:rPr lang="es-ES" dirty="0" err="1"/>
              <a:t>CollectionView</a:t>
            </a:r>
            <a:r>
              <a:rPr lang="es-ES" dirty="0"/>
              <a:t>.</a:t>
            </a:r>
          </a:p>
          <a:p>
            <a:pPr marL="457200" indent="-457200">
              <a:buFont typeface="Arial" panose="020B0604020202020204" pitchFamily="34" charset="0"/>
              <a:buChar char="•"/>
            </a:pPr>
            <a:r>
              <a:rPr lang="es-ES" dirty="0"/>
              <a:t>Tras medir también el tiempo de arranque de la App, es también ligeramente mejor en </a:t>
            </a:r>
            <a:r>
              <a:rPr lang="es-ES" dirty="0" err="1"/>
              <a:t>CollectionView</a:t>
            </a:r>
            <a:r>
              <a:rPr lang="es-ES" dirty="0"/>
              <a:t>.</a:t>
            </a:r>
          </a:p>
        </p:txBody>
      </p:sp>
      <p:pic>
        <p:nvPicPr>
          <p:cNvPr id="3" name="Imagen 2" descr="Imagen que contiene captura de pantalla, texto&#10;&#10;Descripción generada automáticamente">
            <a:extLst>
              <a:ext uri="{FF2B5EF4-FFF2-40B4-BE49-F238E27FC236}">
                <a16:creationId xmlns:a16="http://schemas.microsoft.com/office/drawing/2014/main" id="{A936CA2A-2BC6-4F8C-83F3-C92180CA8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38" y="4158477"/>
            <a:ext cx="13296588" cy="8051451"/>
          </a:xfrm>
          <a:prstGeom prst="rect">
            <a:avLst/>
          </a:prstGeom>
        </p:spPr>
      </p:pic>
      <p:pic>
        <p:nvPicPr>
          <p:cNvPr id="7" name="Imagen 6" descr="Imagen que contiene captura de pantalla, texto&#10;&#10;Descripción generada automáticamente">
            <a:extLst>
              <a:ext uri="{FF2B5EF4-FFF2-40B4-BE49-F238E27FC236}">
                <a16:creationId xmlns:a16="http://schemas.microsoft.com/office/drawing/2014/main" id="{1F4078AA-DF25-43E4-9636-DF88870E5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738" y="4158477"/>
            <a:ext cx="13313292" cy="8051451"/>
          </a:xfrm>
          <a:prstGeom prst="rect">
            <a:avLst/>
          </a:prstGeom>
        </p:spPr>
      </p:pic>
      <p:pic>
        <p:nvPicPr>
          <p:cNvPr id="4" name="Imagen 3" descr="Imagen que contiene captura de pantalla&#10;&#10;Descripción generada automáticamente">
            <a:extLst>
              <a:ext uri="{FF2B5EF4-FFF2-40B4-BE49-F238E27FC236}">
                <a16:creationId xmlns:a16="http://schemas.microsoft.com/office/drawing/2014/main" id="{1F790B31-D2A4-472F-8592-E413080F3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1" y="4158478"/>
            <a:ext cx="3771899" cy="6519640"/>
          </a:xfrm>
          <a:prstGeom prst="rect">
            <a:avLst/>
          </a:prstGeom>
        </p:spPr>
      </p:pic>
      <p:pic>
        <p:nvPicPr>
          <p:cNvPr id="8" name="Imagen 7" descr="Imagen que contiene texto&#10;&#10;Descripción generada automáticamente">
            <a:extLst>
              <a:ext uri="{FF2B5EF4-FFF2-40B4-BE49-F238E27FC236}">
                <a16:creationId xmlns:a16="http://schemas.microsoft.com/office/drawing/2014/main" id="{03FC8E23-72B9-4D21-B547-E618994B8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1" y="4158478"/>
            <a:ext cx="3771899" cy="6519640"/>
          </a:xfrm>
          <a:prstGeom prst="rect">
            <a:avLst/>
          </a:prstGeom>
        </p:spPr>
      </p:pic>
    </p:spTree>
    <p:extLst>
      <p:ext uri="{BB962C8B-B14F-4D97-AF65-F5344CB8AC3E}">
        <p14:creationId xmlns:p14="http://schemas.microsoft.com/office/powerpoint/2010/main" val="53312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Visual</a:t>
            </a:r>
          </a:p>
        </p:txBody>
      </p:sp>
    </p:spTree>
    <p:extLst>
      <p:ext uri="{BB962C8B-B14F-4D97-AF65-F5344CB8AC3E}">
        <p14:creationId xmlns:p14="http://schemas.microsoft.com/office/powerpoint/2010/main" val="414712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normAutofit/>
          </a:bodyPr>
          <a:lstStyle/>
          <a:p>
            <a:r>
              <a:rPr lang="es-ES" sz="7200" b="1" dirty="0">
                <a:latin typeface="Calibri (Cuerpo)"/>
              </a:rPr>
              <a:t>Visual</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1676291" y="3381377"/>
            <a:ext cx="21532019" cy="5777992"/>
          </a:xfrm>
        </p:spPr>
        <p:txBody>
          <a:bodyPr/>
          <a:lstStyle/>
          <a:p>
            <a:r>
              <a:rPr lang="es-ES" dirty="0"/>
              <a:t>Actualmente, muchas aplicaciones se ven a nivel estético exactamente igual en todas las plataformas. En Xamarin.Forms, para conseguir este resultado, en ocasiones hacen falta </a:t>
            </a:r>
            <a:r>
              <a:rPr lang="es-ES" dirty="0" err="1"/>
              <a:t>Custom</a:t>
            </a:r>
            <a:r>
              <a:rPr lang="es-ES" dirty="0"/>
              <a:t> Renders o efectos (código específico de plataforma) para conseguirlo.</a:t>
            </a:r>
          </a:p>
          <a:p>
            <a:r>
              <a:rPr lang="es-ES" dirty="0"/>
              <a:t>Por ese motivo, llega una nueva opción para conseguir la misma interfaz de usuario en diferentes plataformas sin necesidad de requerir tanto a </a:t>
            </a:r>
            <a:r>
              <a:rPr lang="es-ES" dirty="0" err="1"/>
              <a:t>Custom</a:t>
            </a:r>
            <a:r>
              <a:rPr lang="es-ES" dirty="0"/>
              <a:t> Renders o efectos.</a:t>
            </a:r>
          </a:p>
        </p:txBody>
      </p:sp>
    </p:spTree>
    <p:extLst>
      <p:ext uri="{BB962C8B-B14F-4D97-AF65-F5344CB8AC3E}">
        <p14:creationId xmlns:p14="http://schemas.microsoft.com/office/powerpoint/2010/main" val="54383237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DDA369D9-6827-4DFE-A3DF-3B6CC0A5B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138" y="3668132"/>
            <a:ext cx="5143187" cy="91326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reenshot_1554031271">
            <a:extLst>
              <a:ext uri="{FF2B5EF4-FFF2-40B4-BE49-F238E27FC236}">
                <a16:creationId xmlns:a16="http://schemas.microsoft.com/office/drawing/2014/main" id="{DB67B933-1F82-4CEC-91F5-4A1777B5E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9735" y="3683207"/>
            <a:ext cx="5180109" cy="92090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phone_x">
            <a:extLst>
              <a:ext uri="{FF2B5EF4-FFF2-40B4-BE49-F238E27FC236}">
                <a16:creationId xmlns:a16="http://schemas.microsoft.com/office/drawing/2014/main" id="{09AFCCF1-E5D8-4D48-AF03-92A5815F6C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451" y="3710156"/>
            <a:ext cx="4747309" cy="93457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BFA068-895F-49F2-AE5E-528B8BB62C23}"/>
              </a:ext>
            </a:extLst>
          </p:cNvPr>
          <p:cNvSpPr txBox="1"/>
          <p:nvPr/>
        </p:nvSpPr>
        <p:spPr>
          <a:xfrm>
            <a:off x="2085536" y="13082004"/>
            <a:ext cx="4174788" cy="584775"/>
          </a:xfrm>
          <a:prstGeom prst="rect">
            <a:avLst/>
          </a:prstGeom>
          <a:noFill/>
        </p:spPr>
        <p:txBody>
          <a:bodyPr wrap="square" rtlCol="0">
            <a:spAutoFit/>
          </a:bodyPr>
          <a:lstStyle/>
          <a:p>
            <a:r>
              <a:rPr lang="en-US" sz="3200" dirty="0"/>
              <a:t>Original - Gmail</a:t>
            </a:r>
          </a:p>
        </p:txBody>
      </p:sp>
      <p:sp>
        <p:nvSpPr>
          <p:cNvPr id="2" name="Title 1">
            <a:extLst>
              <a:ext uri="{FF2B5EF4-FFF2-40B4-BE49-F238E27FC236}">
                <a16:creationId xmlns:a16="http://schemas.microsoft.com/office/drawing/2014/main" id="{B7620970-7024-844B-A34C-B65BE55D631C}"/>
              </a:ext>
            </a:extLst>
          </p:cNvPr>
          <p:cNvSpPr>
            <a:spLocks noGrp="1"/>
          </p:cNvSpPr>
          <p:nvPr>
            <p:ph type="title"/>
          </p:nvPr>
        </p:nvSpPr>
        <p:spPr/>
        <p:txBody>
          <a:bodyPr>
            <a:normAutofit/>
          </a:bodyPr>
          <a:lstStyle/>
          <a:p>
            <a:r>
              <a:rPr lang="en-US" sz="7200" b="1" dirty="0">
                <a:latin typeface="Calibri (Cuerpo)"/>
              </a:rPr>
              <a:t>Visual con Material Design</a:t>
            </a:r>
          </a:p>
        </p:txBody>
      </p:sp>
    </p:spTree>
    <p:extLst>
      <p:ext uri="{BB962C8B-B14F-4D97-AF65-F5344CB8AC3E}">
        <p14:creationId xmlns:p14="http://schemas.microsoft.com/office/powerpoint/2010/main" val="576601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105A-270A-824D-92A3-C456E10EE82A}"/>
              </a:ext>
            </a:extLst>
          </p:cNvPr>
          <p:cNvSpPr>
            <a:spLocks noGrp="1"/>
          </p:cNvSpPr>
          <p:nvPr>
            <p:ph type="title"/>
          </p:nvPr>
        </p:nvSpPr>
        <p:spPr/>
        <p:txBody>
          <a:bodyPr/>
          <a:lstStyle/>
          <a:p>
            <a:r>
              <a:rPr lang="es-ES" dirty="0"/>
              <a:t>¿Qué vamos a ver?</a:t>
            </a:r>
          </a:p>
        </p:txBody>
      </p:sp>
      <p:sp>
        <p:nvSpPr>
          <p:cNvPr id="3" name="Content Placeholder 2">
            <a:extLst>
              <a:ext uri="{FF2B5EF4-FFF2-40B4-BE49-F238E27FC236}">
                <a16:creationId xmlns:a16="http://schemas.microsoft.com/office/drawing/2014/main" id="{337229E7-0781-8743-ABCD-8AE1F6C97132}"/>
              </a:ext>
            </a:extLst>
          </p:cNvPr>
          <p:cNvSpPr>
            <a:spLocks noGrp="1"/>
          </p:cNvSpPr>
          <p:nvPr>
            <p:ph idx="1"/>
          </p:nvPr>
        </p:nvSpPr>
        <p:spPr>
          <a:xfrm>
            <a:off x="4140738" y="4813561"/>
            <a:ext cx="18565384" cy="8328698"/>
          </a:xfrm>
        </p:spPr>
        <p:txBody>
          <a:bodyPr>
            <a:normAutofit/>
          </a:bodyPr>
          <a:lstStyle/>
          <a:p>
            <a:pPr marL="639017" indent="-621746">
              <a:lnSpc>
                <a:spcPts val="3600"/>
              </a:lnSpc>
              <a:buAutoNum type="arabicPeriod"/>
              <a:tabLst>
                <a:tab pos="639017" algn="l"/>
                <a:tab pos="639879" algn="l"/>
              </a:tabLst>
            </a:pPr>
            <a:r>
              <a:rPr lang="it-IT" sz="5400" dirty="0">
                <a:cs typeface="Segoe UI Light"/>
              </a:rPr>
              <a:t>XAMLC</a:t>
            </a:r>
          </a:p>
          <a:p>
            <a:pPr marL="639017" indent="-621746">
              <a:lnSpc>
                <a:spcPts val="3600"/>
              </a:lnSpc>
              <a:buFont typeface="Arial" pitchFamily="34" charset="0"/>
              <a:buAutoNum type="arabicPeriod"/>
              <a:tabLst>
                <a:tab pos="639017" algn="l"/>
                <a:tab pos="639879" algn="l"/>
              </a:tabLst>
            </a:pPr>
            <a:r>
              <a:rPr lang="it-IT" sz="5400" dirty="0">
                <a:cs typeface="Segoe UI Light"/>
              </a:rPr>
              <a:t>Bindings</a:t>
            </a:r>
          </a:p>
          <a:p>
            <a:pPr marL="639017" indent="-621746">
              <a:lnSpc>
                <a:spcPts val="3600"/>
              </a:lnSpc>
              <a:buAutoNum type="arabicPeriod"/>
              <a:tabLst>
                <a:tab pos="639017" algn="l"/>
                <a:tab pos="639879" algn="l"/>
              </a:tabLst>
            </a:pPr>
            <a:r>
              <a:rPr lang="it-IT" sz="5400" dirty="0">
                <a:cs typeface="Segoe UI Light"/>
              </a:rPr>
              <a:t>Fast Renderers</a:t>
            </a:r>
          </a:p>
          <a:p>
            <a:pPr marL="639017" indent="-621746">
              <a:lnSpc>
                <a:spcPts val="3600"/>
              </a:lnSpc>
              <a:buAutoNum type="arabicPeriod"/>
              <a:tabLst>
                <a:tab pos="639017" algn="l"/>
                <a:tab pos="639879" algn="l"/>
              </a:tabLst>
            </a:pPr>
            <a:r>
              <a:rPr lang="it-IT" sz="5400" dirty="0">
                <a:cs typeface="Segoe UI Light"/>
              </a:rPr>
              <a:t>Images</a:t>
            </a:r>
          </a:p>
          <a:p>
            <a:pPr marL="639017" indent="-621746">
              <a:lnSpc>
                <a:spcPts val="3600"/>
              </a:lnSpc>
              <a:buAutoNum type="arabicPeriod"/>
              <a:tabLst>
                <a:tab pos="639017" algn="l"/>
                <a:tab pos="639879" algn="l"/>
              </a:tabLst>
            </a:pPr>
            <a:r>
              <a:rPr lang="it-IT" sz="5400" dirty="0">
                <a:cs typeface="Segoe UI Light"/>
              </a:rPr>
              <a:t>Layouts</a:t>
            </a:r>
          </a:p>
          <a:p>
            <a:pPr marL="639017" indent="-621746">
              <a:lnSpc>
                <a:spcPts val="3600"/>
              </a:lnSpc>
              <a:buAutoNum type="arabicPeriod"/>
              <a:tabLst>
                <a:tab pos="639017" algn="l"/>
                <a:tab pos="639879" algn="l"/>
              </a:tabLst>
            </a:pPr>
            <a:r>
              <a:rPr lang="it-IT" sz="5400" dirty="0">
                <a:cs typeface="Segoe UI Light"/>
              </a:rPr>
              <a:t>CollectionView (y ListView)</a:t>
            </a:r>
          </a:p>
          <a:p>
            <a:pPr marL="639017" indent="-621746">
              <a:lnSpc>
                <a:spcPts val="3600"/>
              </a:lnSpc>
              <a:buAutoNum type="arabicPeriod"/>
              <a:tabLst>
                <a:tab pos="639017" algn="l"/>
                <a:tab pos="639879" algn="l"/>
              </a:tabLst>
            </a:pPr>
            <a:r>
              <a:rPr lang="it-IT" sz="5400" dirty="0">
                <a:cs typeface="Segoe UI Light"/>
              </a:rPr>
              <a:t>Visual</a:t>
            </a:r>
          </a:p>
          <a:p>
            <a:pPr marL="639017" indent="-621746">
              <a:lnSpc>
                <a:spcPts val="3600"/>
              </a:lnSpc>
              <a:buAutoNum type="arabicPeriod"/>
              <a:tabLst>
                <a:tab pos="639017" algn="l"/>
                <a:tab pos="639879" algn="l"/>
              </a:tabLst>
            </a:pPr>
            <a:r>
              <a:rPr lang="it-IT" sz="5400" dirty="0">
                <a:cs typeface="Segoe UI Light"/>
              </a:rPr>
              <a:t>Shell</a:t>
            </a:r>
          </a:p>
          <a:p>
            <a:pPr marL="639017" indent="-621746">
              <a:lnSpc>
                <a:spcPts val="3600"/>
              </a:lnSpc>
              <a:buAutoNum type="arabicPeriod"/>
              <a:tabLst>
                <a:tab pos="639017" algn="l"/>
                <a:tab pos="639879" algn="l"/>
              </a:tabLst>
            </a:pPr>
            <a:r>
              <a:rPr lang="it-IT" sz="5400" dirty="0">
                <a:cs typeface="Segoe UI Light"/>
              </a:rPr>
              <a:t>Startup</a:t>
            </a:r>
          </a:p>
          <a:p>
            <a:pPr marL="639017" indent="-621746">
              <a:lnSpc>
                <a:spcPts val="3600"/>
              </a:lnSpc>
              <a:buAutoNum type="arabicPeriod"/>
              <a:tabLst>
                <a:tab pos="639017" algn="l"/>
                <a:tab pos="639879" algn="l"/>
              </a:tabLst>
            </a:pPr>
            <a:r>
              <a:rPr lang="it-IT" sz="5400" dirty="0">
                <a:cs typeface="Segoe UI Light"/>
              </a:rPr>
              <a:t>Peticiones Http</a:t>
            </a:r>
          </a:p>
          <a:p>
            <a:pPr marL="639017" indent="-621746">
              <a:lnSpc>
                <a:spcPts val="3600"/>
              </a:lnSpc>
              <a:buAutoNum type="arabicPeriod"/>
              <a:tabLst>
                <a:tab pos="639017" algn="l"/>
                <a:tab pos="639879" algn="l"/>
              </a:tabLst>
            </a:pPr>
            <a:r>
              <a:rPr lang="it-IT" sz="5400" dirty="0">
                <a:cs typeface="Segoe UI Light"/>
              </a:rPr>
              <a:t>Otros (IoC, Custom Renderers, etc)</a:t>
            </a:r>
            <a:endParaRPr lang="en-US" sz="5400" dirty="0"/>
          </a:p>
        </p:txBody>
      </p:sp>
    </p:spTree>
    <p:extLst>
      <p:ext uri="{BB962C8B-B14F-4D97-AF65-F5344CB8AC3E}">
        <p14:creationId xmlns:p14="http://schemas.microsoft.com/office/powerpoint/2010/main" val="1404662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dirty="0">
                <a:latin typeface="Calibri (Cuerpo)"/>
              </a:rPr>
              <a:t>¿</a:t>
            </a:r>
            <a:r>
              <a:rPr lang="en-US" sz="7200" b="1" dirty="0" err="1">
                <a:latin typeface="Calibri (Cuerpo)"/>
              </a:rPr>
              <a:t>Cómo</a:t>
            </a:r>
            <a:r>
              <a:rPr lang="en-US" sz="7200" b="1" dirty="0">
                <a:latin typeface="Calibri (Cuerpo)"/>
              </a:rPr>
              <a:t> </a:t>
            </a:r>
            <a:r>
              <a:rPr lang="en-US" sz="7200" b="1" dirty="0" err="1">
                <a:latin typeface="Calibri (Cuerpo)"/>
              </a:rPr>
              <a:t>usar</a:t>
            </a:r>
            <a:r>
              <a:rPr lang="en-US" sz="7200" b="1" dirty="0">
                <a:latin typeface="Calibri (Cuerpo)"/>
              </a:rPr>
              <a:t> Visual?</a:t>
            </a:r>
          </a:p>
        </p:txBody>
      </p:sp>
      <p:sp>
        <p:nvSpPr>
          <p:cNvPr id="4" name="Rettangolo 104"/>
          <p:cNvSpPr/>
          <p:nvPr/>
        </p:nvSpPr>
        <p:spPr>
          <a:xfrm>
            <a:off x="1750013" y="8004355"/>
            <a:ext cx="21207930" cy="523220"/>
          </a:xfrm>
          <a:prstGeom prst="rect">
            <a:avLst/>
          </a:prstGeom>
        </p:spPr>
        <p:txBody>
          <a:bodyPr wrap="square">
            <a:spAutoFit/>
          </a:bodyPr>
          <a:lstStyle/>
          <a:p>
            <a:r>
              <a:rPr lang="es-ES" sz="2800" dirty="0" err="1">
                <a:latin typeface="Consolas" panose="020B0609020204030204" pitchFamily="49" charset="0"/>
              </a:rPr>
              <a:t>FormsMaterial.Init</a:t>
            </a:r>
            <a:r>
              <a:rPr lang="es-ES" sz="2800" dirty="0">
                <a:latin typeface="Consolas" panose="020B0609020204030204" pitchFamily="49" charset="0"/>
              </a:rPr>
              <a:t>();</a:t>
            </a:r>
            <a:endParaRPr lang="it-IT" sz="2800" dirty="0"/>
          </a:p>
        </p:txBody>
      </p:sp>
      <p:sp>
        <p:nvSpPr>
          <p:cNvPr id="5" name="object 5"/>
          <p:cNvSpPr/>
          <p:nvPr/>
        </p:nvSpPr>
        <p:spPr>
          <a:xfrm>
            <a:off x="1676291" y="7867524"/>
            <a:ext cx="21583988" cy="870285"/>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pic>
        <p:nvPicPr>
          <p:cNvPr id="9" name="Imagen 8">
            <a:extLst>
              <a:ext uri="{FF2B5EF4-FFF2-40B4-BE49-F238E27FC236}">
                <a16:creationId xmlns:a16="http://schemas.microsoft.com/office/drawing/2014/main" id="{C37D4725-7EE7-4E19-9A35-90F363C06E37}"/>
              </a:ext>
            </a:extLst>
          </p:cNvPr>
          <p:cNvPicPr>
            <a:picLocks noChangeAspect="1"/>
          </p:cNvPicPr>
          <p:nvPr/>
        </p:nvPicPr>
        <p:blipFill>
          <a:blip r:embed="rId3"/>
          <a:stretch>
            <a:fillRect/>
          </a:stretch>
        </p:blipFill>
        <p:spPr>
          <a:xfrm>
            <a:off x="1676291" y="3247970"/>
            <a:ext cx="12918250" cy="4514766"/>
          </a:xfrm>
          <a:prstGeom prst="rect">
            <a:avLst/>
          </a:prstGeom>
        </p:spPr>
      </p:pic>
      <p:sp>
        <p:nvSpPr>
          <p:cNvPr id="10" name="Rettangolo 104">
            <a:extLst>
              <a:ext uri="{FF2B5EF4-FFF2-40B4-BE49-F238E27FC236}">
                <a16:creationId xmlns:a16="http://schemas.microsoft.com/office/drawing/2014/main" id="{5EFCD45D-1A39-4D2E-8849-6B8FA6D6673A}"/>
              </a:ext>
            </a:extLst>
          </p:cNvPr>
          <p:cNvSpPr/>
          <p:nvPr/>
        </p:nvSpPr>
        <p:spPr>
          <a:xfrm>
            <a:off x="1750013" y="9178732"/>
            <a:ext cx="21207930" cy="1384995"/>
          </a:xfrm>
          <a:prstGeom prst="rect">
            <a:avLst/>
          </a:prstGeom>
        </p:spPr>
        <p:txBody>
          <a:bodyPr wrap="square">
            <a:spAutoFit/>
          </a:bodyPr>
          <a:lstStyle/>
          <a:p>
            <a:r>
              <a:rPr lang="es-ES" sz="2800" dirty="0">
                <a:latin typeface="Consolas" panose="020B0609020204030204" pitchFamily="49" charset="0"/>
              </a:rPr>
              <a:t>&lt;</a:t>
            </a:r>
            <a:r>
              <a:rPr lang="es-ES" sz="2800" dirty="0" err="1">
                <a:latin typeface="Consolas" panose="020B0609020204030204" pitchFamily="49" charset="0"/>
              </a:rPr>
              <a:t>ContentPage</a:t>
            </a:r>
            <a:r>
              <a:rPr lang="es-ES" sz="2800" dirty="0">
                <a:latin typeface="Consolas" panose="020B0609020204030204" pitchFamily="49" charset="0"/>
              </a:rPr>
              <a:t> Visual=“Material”&gt;</a:t>
            </a:r>
          </a:p>
          <a:p>
            <a:r>
              <a:rPr lang="es-ES" sz="2800" dirty="0">
                <a:latin typeface="Consolas" panose="020B0609020204030204" pitchFamily="49" charset="0"/>
              </a:rPr>
              <a:t>…</a:t>
            </a:r>
          </a:p>
          <a:p>
            <a:r>
              <a:rPr lang="es-ES" sz="2800" dirty="0">
                <a:latin typeface="Consolas" panose="020B0609020204030204" pitchFamily="49" charset="0"/>
              </a:rPr>
              <a:t>&lt;/</a:t>
            </a:r>
            <a:r>
              <a:rPr lang="es-ES" sz="2800" dirty="0" err="1">
                <a:latin typeface="Consolas" panose="020B0609020204030204" pitchFamily="49" charset="0"/>
              </a:rPr>
              <a:t>ContentPage</a:t>
            </a:r>
            <a:r>
              <a:rPr lang="es-ES" sz="2800" dirty="0">
                <a:latin typeface="Consolas" panose="020B0609020204030204" pitchFamily="49" charset="0"/>
              </a:rPr>
              <a:t>&gt;</a:t>
            </a:r>
            <a:endParaRPr lang="it-IT" sz="2800" dirty="0"/>
          </a:p>
        </p:txBody>
      </p:sp>
      <p:sp>
        <p:nvSpPr>
          <p:cNvPr id="11" name="object 5">
            <a:extLst>
              <a:ext uri="{FF2B5EF4-FFF2-40B4-BE49-F238E27FC236}">
                <a16:creationId xmlns:a16="http://schemas.microsoft.com/office/drawing/2014/main" id="{D7A6693F-D6D4-48C0-8F74-E37D668245AD}"/>
              </a:ext>
            </a:extLst>
          </p:cNvPr>
          <p:cNvSpPr/>
          <p:nvPr/>
        </p:nvSpPr>
        <p:spPr>
          <a:xfrm>
            <a:off x="1676291" y="9041901"/>
            <a:ext cx="21583988" cy="1751605"/>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sp>
        <p:nvSpPr>
          <p:cNvPr id="13" name="Marcador de texto 2">
            <a:extLst>
              <a:ext uri="{FF2B5EF4-FFF2-40B4-BE49-F238E27FC236}">
                <a16:creationId xmlns:a16="http://schemas.microsoft.com/office/drawing/2014/main" id="{8D4AF819-338F-4F66-B8E1-8553F0373982}"/>
              </a:ext>
            </a:extLst>
          </p:cNvPr>
          <p:cNvSpPr txBox="1">
            <a:spLocks/>
          </p:cNvSpPr>
          <p:nvPr/>
        </p:nvSpPr>
        <p:spPr>
          <a:xfrm>
            <a:off x="1587968" y="10923055"/>
            <a:ext cx="21532019" cy="2792945"/>
          </a:xfrm>
          <a:prstGeom prst="rect">
            <a:avLst/>
          </a:prstGeom>
        </p:spPr>
        <p:txBody>
          <a:bodyPr/>
          <a:lst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s-ES" sz="3200" dirty="0"/>
              <a:t>Los valores posibles de la propiedad Visual:</a:t>
            </a:r>
          </a:p>
          <a:p>
            <a:r>
              <a:rPr lang="es-ES" sz="3200" dirty="0"/>
              <a:t>Default : indica que la vista debe presentarse mediante el representador predeterminado.</a:t>
            </a:r>
          </a:p>
          <a:p>
            <a:r>
              <a:rPr lang="es-ES" sz="3200" dirty="0" err="1"/>
              <a:t>MatchParent</a:t>
            </a:r>
            <a:r>
              <a:rPr lang="es-ES" sz="3200" dirty="0"/>
              <a:t> : indica que la vista debe utilizar el representador mismo como su elemento primario directo.</a:t>
            </a:r>
          </a:p>
          <a:p>
            <a:r>
              <a:rPr lang="es-ES" sz="3200" dirty="0"/>
              <a:t>Material : indica que la vista debe representar con un procesador de material.</a:t>
            </a:r>
          </a:p>
        </p:txBody>
      </p:sp>
    </p:spTree>
    <p:extLst>
      <p:ext uri="{BB962C8B-B14F-4D97-AF65-F5344CB8AC3E}">
        <p14:creationId xmlns:p14="http://schemas.microsoft.com/office/powerpoint/2010/main" val="135493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0" grpId="0"/>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1820100"/>
            <a:ext cx="18565384" cy="2651126"/>
          </a:xfrm>
        </p:spPr>
        <p:txBody>
          <a:bodyPr/>
          <a:lstStyle/>
          <a:p>
            <a:r>
              <a:rPr lang="es-ES" dirty="0"/>
              <a:t>Visual</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17468414" y="4158478"/>
            <a:ext cx="5857750" cy="8472398"/>
          </a:xfrm>
        </p:spPr>
        <p:txBody>
          <a:bodyPr>
            <a:normAutofit/>
          </a:bodyPr>
          <a:lstStyle/>
          <a:p>
            <a:pPr marL="17271" marR="6908">
              <a:lnSpc>
                <a:spcPts val="2300"/>
              </a:lnSpc>
            </a:pPr>
            <a:r>
              <a:rPr lang="en-US" sz="4000" spc="-14" dirty="0" err="1">
                <a:cs typeface="Segoe UI Light"/>
              </a:rPr>
              <a:t>Detalles</a:t>
            </a:r>
            <a:r>
              <a:rPr lang="en-US" sz="4000" spc="-14" dirty="0">
                <a:cs typeface="Segoe UI Light"/>
              </a:rPr>
              <a:t>:</a:t>
            </a:r>
          </a:p>
          <a:p>
            <a:endParaRPr lang="es-ES" dirty="0"/>
          </a:p>
          <a:p>
            <a:pPr marL="457200" indent="-457200">
              <a:buFont typeface="Arial" panose="020B0604020202020204" pitchFamily="34" charset="0"/>
              <a:buChar char="•"/>
            </a:pPr>
            <a:r>
              <a:rPr lang="es-ES" dirty="0"/>
              <a:t>Media de 5 medidas.</a:t>
            </a:r>
          </a:p>
          <a:p>
            <a:pPr marL="457200" indent="-457200">
              <a:buFont typeface="Arial" panose="020B0604020202020204" pitchFamily="34" charset="0"/>
              <a:buChar char="•"/>
            </a:pPr>
            <a:r>
              <a:rPr lang="es-ES" dirty="0"/>
              <a:t>Todos los renderers de Visual son </a:t>
            </a:r>
            <a:r>
              <a:rPr lang="es-ES" dirty="0" err="1"/>
              <a:t>Fast</a:t>
            </a:r>
            <a:r>
              <a:rPr lang="es-ES" dirty="0"/>
              <a:t> Renderers. </a:t>
            </a:r>
          </a:p>
          <a:p>
            <a:pPr marL="457200" indent="-457200">
              <a:buFont typeface="Arial" panose="020B0604020202020204" pitchFamily="34" charset="0"/>
              <a:buChar char="•"/>
            </a:pPr>
            <a:r>
              <a:rPr lang="es-ES" dirty="0"/>
              <a:t>Los renderers de Visual tienen un rendimiento general mejor que los de por defecto (salvo el </a:t>
            </a:r>
            <a:r>
              <a:rPr lang="es-ES" dirty="0" err="1"/>
              <a:t>Entry</a:t>
            </a:r>
            <a:r>
              <a:rPr lang="es-ES" dirty="0"/>
              <a:t>).</a:t>
            </a:r>
          </a:p>
          <a:p>
            <a:pPr marL="457200" indent="-457200">
              <a:buFont typeface="Arial" panose="020B0604020202020204" pitchFamily="34" charset="0"/>
              <a:buChar char="•"/>
            </a:pPr>
            <a:r>
              <a:rPr lang="es-ES" dirty="0"/>
              <a:t>La gestión de recursos (eventos, dependencias, etc.) es mejor en los renderers en Visual, impacta en el consumo de memoria. Mejor con Visual.</a:t>
            </a:r>
          </a:p>
        </p:txBody>
      </p:sp>
      <p:pic>
        <p:nvPicPr>
          <p:cNvPr id="3" name="Imagen 2" descr="Imagen que contiene captura de pantalla&#10;&#10;Descripción generada automáticamente">
            <a:extLst>
              <a:ext uri="{FF2B5EF4-FFF2-40B4-BE49-F238E27FC236}">
                <a16:creationId xmlns:a16="http://schemas.microsoft.com/office/drawing/2014/main" id="{5E4E7B80-1105-4F16-9D46-81400AC49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32" y="3956928"/>
            <a:ext cx="3723964" cy="5904443"/>
          </a:xfrm>
          <a:prstGeom prst="rect">
            <a:avLst/>
          </a:prstGeom>
        </p:spPr>
      </p:pic>
      <p:pic>
        <p:nvPicPr>
          <p:cNvPr id="2" name="Imagen 1">
            <a:extLst>
              <a:ext uri="{FF2B5EF4-FFF2-40B4-BE49-F238E27FC236}">
                <a16:creationId xmlns:a16="http://schemas.microsoft.com/office/drawing/2014/main" id="{7D35D0A4-2A1E-4288-988D-17CA3A186624}"/>
              </a:ext>
            </a:extLst>
          </p:cNvPr>
          <p:cNvPicPr>
            <a:picLocks noChangeAspect="1"/>
          </p:cNvPicPr>
          <p:nvPr/>
        </p:nvPicPr>
        <p:blipFill>
          <a:blip r:embed="rId3"/>
          <a:stretch>
            <a:fillRect/>
          </a:stretch>
        </p:blipFill>
        <p:spPr>
          <a:xfrm>
            <a:off x="4140737" y="3956928"/>
            <a:ext cx="13323661" cy="8067844"/>
          </a:xfrm>
          <a:prstGeom prst="rect">
            <a:avLst/>
          </a:prstGeom>
        </p:spPr>
      </p:pic>
      <p:pic>
        <p:nvPicPr>
          <p:cNvPr id="9" name="Imagen 8">
            <a:extLst>
              <a:ext uri="{FF2B5EF4-FFF2-40B4-BE49-F238E27FC236}">
                <a16:creationId xmlns:a16="http://schemas.microsoft.com/office/drawing/2014/main" id="{7A2544DE-531C-4800-9FE3-E8570FBEC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4756" y="3956928"/>
            <a:ext cx="13323658" cy="8067844"/>
          </a:xfrm>
          <a:prstGeom prst="rect">
            <a:avLst/>
          </a:prstGeom>
        </p:spPr>
      </p:pic>
    </p:spTree>
    <p:extLst>
      <p:ext uri="{BB962C8B-B14F-4D97-AF65-F5344CB8AC3E}">
        <p14:creationId xmlns:p14="http://schemas.microsoft.com/office/powerpoint/2010/main" val="214671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7A3C-358F-FF45-BD5A-7D4D0A98CD46}"/>
              </a:ext>
            </a:extLst>
          </p:cNvPr>
          <p:cNvSpPr>
            <a:spLocks noGrp="1"/>
          </p:cNvSpPr>
          <p:nvPr>
            <p:ph type="title"/>
          </p:nvPr>
        </p:nvSpPr>
        <p:spPr>
          <a:xfrm>
            <a:off x="1462944" y="1614034"/>
            <a:ext cx="22035605" cy="1107924"/>
          </a:xfrm>
        </p:spPr>
        <p:txBody>
          <a:bodyPr>
            <a:normAutofit/>
          </a:bodyPr>
          <a:lstStyle/>
          <a:p>
            <a:r>
              <a:rPr lang="en-US" sz="7200" b="1" dirty="0">
                <a:latin typeface="Calibri (Cuerpo)"/>
              </a:rPr>
              <a:t>Pronto: Visual con Fabric</a:t>
            </a:r>
          </a:p>
        </p:txBody>
      </p:sp>
      <p:pic>
        <p:nvPicPr>
          <p:cNvPr id="5" name="Picture 4" descr="A screenshot of a computer screen&#10;&#10;Description automatically generated">
            <a:extLst>
              <a:ext uri="{FF2B5EF4-FFF2-40B4-BE49-F238E27FC236}">
                <a16:creationId xmlns:a16="http://schemas.microsoft.com/office/drawing/2014/main" id="{A39755CE-DC20-6446-8EA7-5B3D87C08E50}"/>
              </a:ext>
            </a:extLst>
          </p:cNvPr>
          <p:cNvPicPr>
            <a:picLocks noChangeAspect="1"/>
          </p:cNvPicPr>
          <p:nvPr/>
        </p:nvPicPr>
        <p:blipFill>
          <a:blip r:embed="rId3"/>
          <a:stretch>
            <a:fillRect/>
          </a:stretch>
        </p:blipFill>
        <p:spPr>
          <a:xfrm>
            <a:off x="1462944" y="3157496"/>
            <a:ext cx="21258416" cy="9643718"/>
          </a:xfrm>
          <a:prstGeom prst="rect">
            <a:avLst/>
          </a:prstGeom>
        </p:spPr>
      </p:pic>
    </p:spTree>
    <p:extLst>
      <p:ext uri="{BB962C8B-B14F-4D97-AF65-F5344CB8AC3E}">
        <p14:creationId xmlns:p14="http://schemas.microsoft.com/office/powerpoint/2010/main" val="13990352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DEMO: Visual</a:t>
            </a:r>
          </a:p>
        </p:txBody>
      </p:sp>
    </p:spTree>
    <p:extLst>
      <p:ext uri="{BB962C8B-B14F-4D97-AF65-F5344CB8AC3E}">
        <p14:creationId xmlns:p14="http://schemas.microsoft.com/office/powerpoint/2010/main" val="11240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Shell</a:t>
            </a:r>
          </a:p>
        </p:txBody>
      </p:sp>
    </p:spTree>
    <p:extLst>
      <p:ext uri="{BB962C8B-B14F-4D97-AF65-F5344CB8AC3E}">
        <p14:creationId xmlns:p14="http://schemas.microsoft.com/office/powerpoint/2010/main" val="330624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B6C9-C276-48B1-930B-A3A1C2AE858D}"/>
              </a:ext>
            </a:extLst>
          </p:cNvPr>
          <p:cNvSpPr>
            <a:spLocks noGrp="1"/>
          </p:cNvSpPr>
          <p:nvPr>
            <p:ph type="title"/>
          </p:nvPr>
        </p:nvSpPr>
        <p:spPr/>
        <p:txBody>
          <a:bodyPr>
            <a:normAutofit/>
          </a:bodyPr>
          <a:lstStyle/>
          <a:p>
            <a:r>
              <a:rPr lang="en-US" sz="7200" b="1" dirty="0" err="1">
                <a:latin typeface="Calibri (Cuerpo)"/>
              </a:rPr>
              <a:t>Introducción</a:t>
            </a:r>
            <a:r>
              <a:rPr lang="en-US" sz="7200" b="1" dirty="0">
                <a:latin typeface="Calibri (Cuerpo)"/>
              </a:rPr>
              <a:t> a </a:t>
            </a:r>
            <a:r>
              <a:rPr lang="en-US" sz="7200" b="1" dirty="0" err="1">
                <a:latin typeface="Calibri (Cuerpo)"/>
              </a:rPr>
              <a:t>Xamarin.Forms</a:t>
            </a:r>
            <a:r>
              <a:rPr lang="en-US" sz="7200" b="1" dirty="0">
                <a:latin typeface="Calibri (Cuerpo)"/>
              </a:rPr>
              <a:t> Shell</a:t>
            </a:r>
          </a:p>
        </p:txBody>
      </p:sp>
      <p:sp>
        <p:nvSpPr>
          <p:cNvPr id="3" name="Content Placeholder 2">
            <a:extLst>
              <a:ext uri="{FF2B5EF4-FFF2-40B4-BE49-F238E27FC236}">
                <a16:creationId xmlns:a16="http://schemas.microsoft.com/office/drawing/2014/main" id="{91ABE9EF-9D35-4AAB-A01D-B56FF41A0B3B}"/>
              </a:ext>
            </a:extLst>
          </p:cNvPr>
          <p:cNvSpPr>
            <a:spLocks noGrp="1"/>
          </p:cNvSpPr>
          <p:nvPr>
            <p:ph sz="quarter" idx="10"/>
          </p:nvPr>
        </p:nvSpPr>
        <p:spPr>
          <a:xfrm>
            <a:off x="1676290" y="2870460"/>
            <a:ext cx="15496495" cy="3816182"/>
          </a:xfrm>
        </p:spPr>
        <p:txBody>
          <a:bodyPr>
            <a:normAutofit fontScale="92500" lnSpcReduction="20000"/>
          </a:bodyPr>
          <a:lstStyle/>
          <a:p>
            <a:pPr marL="0" indent="0">
              <a:buNone/>
            </a:pPr>
            <a:r>
              <a:rPr lang="en-US" dirty="0" err="1"/>
              <a:t>Facilita</a:t>
            </a:r>
            <a:r>
              <a:rPr lang="en-US" dirty="0"/>
              <a:t> la </a:t>
            </a:r>
            <a:r>
              <a:rPr lang="en-US" dirty="0" err="1"/>
              <a:t>creación</a:t>
            </a:r>
            <a:r>
              <a:rPr lang="en-US" dirty="0"/>
              <a:t> de la </a:t>
            </a:r>
            <a:r>
              <a:rPr lang="en-US" dirty="0" err="1"/>
              <a:t>estructura</a:t>
            </a:r>
            <a:r>
              <a:rPr lang="en-US" dirty="0"/>
              <a:t> de la </a:t>
            </a:r>
            <a:r>
              <a:rPr lang="en-US" dirty="0" err="1"/>
              <a:t>aplicación</a:t>
            </a:r>
            <a:endParaRPr lang="en-US" dirty="0"/>
          </a:p>
          <a:p>
            <a:r>
              <a:rPr lang="en-US" dirty="0"/>
              <a:t>Un </a:t>
            </a:r>
            <a:r>
              <a:rPr lang="en-US" dirty="0" err="1"/>
              <a:t>lugar</a:t>
            </a:r>
            <a:r>
              <a:rPr lang="en-US" dirty="0"/>
              <a:t> </a:t>
            </a:r>
            <a:r>
              <a:rPr lang="en-US" dirty="0" err="1"/>
              <a:t>común</a:t>
            </a:r>
            <a:r>
              <a:rPr lang="en-US" dirty="0"/>
              <a:t> </a:t>
            </a:r>
            <a:r>
              <a:rPr lang="en-US" dirty="0" err="1"/>
              <a:t>donde</a:t>
            </a:r>
            <a:r>
              <a:rPr lang="en-US" dirty="0"/>
              <a:t> </a:t>
            </a:r>
            <a:r>
              <a:rPr lang="en-US" dirty="0" err="1"/>
              <a:t>describir</a:t>
            </a:r>
            <a:r>
              <a:rPr lang="en-US" dirty="0"/>
              <a:t> la </a:t>
            </a:r>
            <a:r>
              <a:rPr lang="en-US" dirty="0" err="1"/>
              <a:t>estructura</a:t>
            </a:r>
            <a:r>
              <a:rPr lang="en-US" dirty="0"/>
              <a:t> de la </a:t>
            </a:r>
            <a:r>
              <a:rPr lang="en-US" dirty="0" err="1"/>
              <a:t>aplicación</a:t>
            </a:r>
            <a:r>
              <a:rPr lang="en-US" dirty="0"/>
              <a:t>.</a:t>
            </a:r>
          </a:p>
          <a:p>
            <a:r>
              <a:rPr lang="en-US" dirty="0" err="1"/>
              <a:t>Servicio</a:t>
            </a:r>
            <a:r>
              <a:rPr lang="en-US" dirty="0"/>
              <a:t> de </a:t>
            </a:r>
            <a:r>
              <a:rPr lang="en-US" dirty="0" err="1"/>
              <a:t>navegación</a:t>
            </a:r>
            <a:r>
              <a:rPr lang="en-US" dirty="0"/>
              <a:t> con deep linking.</a:t>
            </a:r>
          </a:p>
          <a:p>
            <a:r>
              <a:rPr lang="en-US" dirty="0" err="1"/>
              <a:t>Gestión</a:t>
            </a:r>
            <a:r>
              <a:rPr lang="en-US" dirty="0"/>
              <a:t> de </a:t>
            </a:r>
            <a:r>
              <a:rPr lang="en-US" dirty="0" err="1"/>
              <a:t>búsquedas</a:t>
            </a:r>
            <a:r>
              <a:rPr lang="en-US" dirty="0"/>
              <a:t> </a:t>
            </a:r>
            <a:r>
              <a:rPr lang="en-US" dirty="0" err="1"/>
              <a:t>integradas</a:t>
            </a:r>
            <a:r>
              <a:rPr lang="en-US" dirty="0"/>
              <a:t>.</a:t>
            </a:r>
          </a:p>
        </p:txBody>
      </p:sp>
      <p:pic>
        <p:nvPicPr>
          <p:cNvPr id="4" name="Picture 3">
            <a:extLst>
              <a:ext uri="{FF2B5EF4-FFF2-40B4-BE49-F238E27FC236}">
                <a16:creationId xmlns:a16="http://schemas.microsoft.com/office/drawing/2014/main" id="{2548A8A3-E8DB-4B2E-B68E-D827F11F3D35}"/>
              </a:ext>
            </a:extLst>
          </p:cNvPr>
          <p:cNvPicPr>
            <a:picLocks noChangeAspect="1"/>
          </p:cNvPicPr>
          <p:nvPr/>
        </p:nvPicPr>
        <p:blipFill>
          <a:blip r:embed="rId3"/>
          <a:stretch>
            <a:fillRect/>
          </a:stretch>
        </p:blipFill>
        <p:spPr>
          <a:xfrm>
            <a:off x="5851389" y="6517712"/>
            <a:ext cx="12679634" cy="6468037"/>
          </a:xfrm>
          <a:prstGeom prst="rect">
            <a:avLst/>
          </a:prstGeom>
        </p:spPr>
      </p:pic>
    </p:spTree>
    <p:extLst>
      <p:ext uri="{BB962C8B-B14F-4D97-AF65-F5344CB8AC3E}">
        <p14:creationId xmlns:p14="http://schemas.microsoft.com/office/powerpoint/2010/main" val="186593914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8314" y="1458955"/>
            <a:ext cx="22428525" cy="1527101"/>
          </a:xfrm>
        </p:spPr>
        <p:txBody>
          <a:bodyPr>
            <a:normAutofit/>
          </a:bodyPr>
          <a:lstStyle/>
          <a:p>
            <a:r>
              <a:rPr lang="en-US" sz="7200" b="1" dirty="0" err="1">
                <a:latin typeface="Calibri (Cuerpo)"/>
              </a:rPr>
              <a:t>Xamarin.Forms</a:t>
            </a:r>
            <a:r>
              <a:rPr lang="en-US" sz="7200" b="1" dirty="0">
                <a:latin typeface="Calibri (Cuerpo)"/>
              </a:rPr>
              <a:t> Shell</a:t>
            </a:r>
          </a:p>
        </p:txBody>
      </p:sp>
      <p:sp>
        <p:nvSpPr>
          <p:cNvPr id="4" name="Text Placeholder 1">
            <a:extLst>
              <a:ext uri="{FF2B5EF4-FFF2-40B4-BE49-F238E27FC236}">
                <a16:creationId xmlns:a16="http://schemas.microsoft.com/office/drawing/2014/main" id="{E8FA0A64-A3E1-4A77-8313-EC65A416AC86}"/>
              </a:ext>
            </a:extLst>
          </p:cNvPr>
          <p:cNvSpPr txBox="1">
            <a:spLocks/>
          </p:cNvSpPr>
          <p:nvPr/>
        </p:nvSpPr>
        <p:spPr>
          <a:xfrm>
            <a:off x="538449" y="2978446"/>
            <a:ext cx="22721222" cy="5521347"/>
          </a:xfrm>
          <a:prstGeom prst="rect">
            <a:avLst/>
          </a:prstGeom>
        </p:spPr>
        <p:txBody>
          <a:bodyPr vert="horz" wrap="square" lIns="286837" tIns="179274" rIns="286837" bIns="179274"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7058">
              <a:cs typeface="Segoe UI Light"/>
            </a:endParaRPr>
          </a:p>
          <a:p>
            <a:pPr marL="0" indent="0">
              <a:buNone/>
            </a:pPr>
            <a:endParaRPr lang="en-US" sz="7058">
              <a:cs typeface="Segoe UI Light"/>
            </a:endParaRPr>
          </a:p>
          <a:p>
            <a:pPr marL="0" indent="0">
              <a:buNone/>
            </a:pPr>
            <a:endParaRPr lang="en-US" sz="7058">
              <a:cs typeface="Segoe UI Light"/>
            </a:endParaRPr>
          </a:p>
          <a:p>
            <a:pPr marL="0" indent="0">
              <a:buNone/>
            </a:pPr>
            <a:endParaRPr lang="en-US" sz="3530" i="1"/>
          </a:p>
          <a:p>
            <a:pPr marL="0" indent="0">
              <a:buNone/>
            </a:pPr>
            <a:endParaRPr lang="en-US" sz="7058">
              <a:cs typeface="Segoe UI Light"/>
            </a:endParaRPr>
          </a:p>
        </p:txBody>
      </p:sp>
      <p:sp>
        <p:nvSpPr>
          <p:cNvPr id="6" name="Content Placeholder 2">
            <a:extLst>
              <a:ext uri="{FF2B5EF4-FFF2-40B4-BE49-F238E27FC236}">
                <a16:creationId xmlns:a16="http://schemas.microsoft.com/office/drawing/2014/main" id="{96E9A919-77AF-3847-BF7D-8104CE9A2289}"/>
              </a:ext>
            </a:extLst>
          </p:cNvPr>
          <p:cNvSpPr txBox="1">
            <a:spLocks/>
          </p:cNvSpPr>
          <p:nvPr/>
        </p:nvSpPr>
        <p:spPr>
          <a:xfrm>
            <a:off x="1661188" y="2850776"/>
            <a:ext cx="21598483" cy="9599848"/>
          </a:xfrm>
          <a:prstGeom prst="rect">
            <a:avLst/>
          </a:prstGeom>
        </p:spPr>
        <p:txBody>
          <a:bodyPr numCol="2">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800" dirty="0" err="1">
                <a:solidFill>
                  <a:schemeClr val="tx1"/>
                </a:solidFill>
                <a:latin typeface="Calibri (Cuerpo)"/>
                <a:cs typeface="Segoe UI Light" panose="020B0502040204020203" pitchFamily="34" charset="0"/>
              </a:rPr>
              <a:t>Mejor</a:t>
            </a:r>
            <a:r>
              <a:rPr lang="en-US" sz="4800" dirty="0">
                <a:solidFill>
                  <a:schemeClr val="tx1"/>
                </a:solidFill>
                <a:latin typeface="Calibri (Cuerpo)"/>
                <a:cs typeface="Segoe UI Light" panose="020B0502040204020203" pitchFamily="34" charset="0"/>
              </a:rPr>
              <a:t> </a:t>
            </a:r>
            <a:r>
              <a:rPr lang="en-US" sz="4800" dirty="0" err="1">
                <a:solidFill>
                  <a:schemeClr val="tx1"/>
                </a:solidFill>
                <a:latin typeface="Calibri (Cuerpo)"/>
                <a:cs typeface="Segoe UI Light" panose="020B0502040204020203" pitchFamily="34" charset="0"/>
              </a:rPr>
              <a:t>rendimiento</a:t>
            </a:r>
            <a:endParaRPr lang="en-US" sz="4800" dirty="0">
              <a:solidFill>
                <a:schemeClr val="tx1"/>
              </a:solidFill>
              <a:latin typeface="Calibri (Cuerpo)"/>
              <a:cs typeface="Segoe UI Light" panose="020B0502040204020203" pitchFamily="34" charset="0"/>
            </a:endParaRPr>
          </a:p>
          <a:p>
            <a:r>
              <a:rPr lang="en-US" sz="4800" dirty="0" err="1">
                <a:solidFill>
                  <a:schemeClr val="tx1"/>
                </a:solidFill>
                <a:latin typeface="Calibri (Cuerpo)"/>
                <a:cs typeface="Segoe UI Light" panose="020B0502040204020203" pitchFamily="34" charset="0"/>
              </a:rPr>
              <a:t>Facilitar</a:t>
            </a:r>
            <a:r>
              <a:rPr lang="en-US" sz="4800" dirty="0">
                <a:solidFill>
                  <a:schemeClr val="tx1"/>
                </a:solidFill>
                <a:latin typeface="Calibri (Cuerpo)"/>
                <a:cs typeface="Segoe UI Light" panose="020B0502040204020203" pitchFamily="34" charset="0"/>
              </a:rPr>
              <a:t> </a:t>
            </a:r>
            <a:r>
              <a:rPr lang="en-US" sz="4800" dirty="0" err="1">
                <a:solidFill>
                  <a:schemeClr val="tx1"/>
                </a:solidFill>
                <a:latin typeface="Calibri (Cuerpo)"/>
                <a:cs typeface="Segoe UI Light" panose="020B0502040204020203" pitchFamily="34" charset="0"/>
              </a:rPr>
              <a:t>crear</a:t>
            </a:r>
            <a:r>
              <a:rPr lang="en-US" sz="4800" dirty="0">
                <a:solidFill>
                  <a:schemeClr val="tx1"/>
                </a:solidFill>
                <a:latin typeface="Calibri (Cuerpo)"/>
                <a:cs typeface="Segoe UI Light" panose="020B0502040204020203" pitchFamily="34" charset="0"/>
              </a:rPr>
              <a:t> Layouts </a:t>
            </a:r>
            <a:r>
              <a:rPr lang="en-US" sz="4800" dirty="0" err="1">
                <a:solidFill>
                  <a:schemeClr val="tx1"/>
                </a:solidFill>
                <a:latin typeface="Calibri (Cuerpo)"/>
                <a:cs typeface="Segoe UI Light" panose="020B0502040204020203" pitchFamily="34" charset="0"/>
              </a:rPr>
              <a:t>complejos</a:t>
            </a:r>
            <a:endParaRPr lang="en-US" sz="4800" dirty="0">
              <a:solidFill>
                <a:schemeClr val="tx1"/>
              </a:solidFill>
              <a:latin typeface="Calibri (Cuerpo)"/>
              <a:cs typeface="Segoe UI Light" panose="020B0502040204020203" pitchFamily="34" charset="0"/>
            </a:endParaRPr>
          </a:p>
          <a:p>
            <a:r>
              <a:rPr lang="en-US" sz="4800" dirty="0" err="1">
                <a:solidFill>
                  <a:schemeClr val="tx1"/>
                </a:solidFill>
                <a:latin typeface="Calibri (Cuerpo)"/>
                <a:cs typeface="Segoe UI Light" panose="020B0502040204020203" pitchFamily="34" charset="0"/>
              </a:rPr>
              <a:t>Navegación</a:t>
            </a:r>
            <a:r>
              <a:rPr lang="en-US" sz="4800" dirty="0">
                <a:solidFill>
                  <a:schemeClr val="tx1"/>
                </a:solidFill>
                <a:latin typeface="Calibri (Cuerpo)"/>
                <a:cs typeface="Segoe UI Light" panose="020B0502040204020203" pitchFamily="34" charset="0"/>
              </a:rPr>
              <a:t> con Flyout y </a:t>
            </a:r>
            <a:r>
              <a:rPr lang="en-US" sz="4800" dirty="0" err="1">
                <a:solidFill>
                  <a:schemeClr val="tx1"/>
                </a:solidFill>
                <a:latin typeface="Calibri (Cuerpo)"/>
                <a:cs typeface="Segoe UI Light" panose="020B0502040204020203" pitchFamily="34" charset="0"/>
              </a:rPr>
              <a:t>pestañas</a:t>
            </a:r>
            <a:endParaRPr lang="en-US" sz="4800" dirty="0">
              <a:solidFill>
                <a:schemeClr val="tx1"/>
              </a:solidFill>
              <a:latin typeface="Calibri (Cuerpo)"/>
              <a:cs typeface="Segoe UI Light" panose="020B0502040204020203" pitchFamily="34" charset="0"/>
            </a:endParaRPr>
          </a:p>
          <a:p>
            <a:r>
              <a:rPr lang="en-US" sz="4800" dirty="0">
                <a:solidFill>
                  <a:schemeClr val="tx1"/>
                </a:solidFill>
                <a:latin typeface="Calibri (Cuerpo)"/>
                <a:cs typeface="Segoe UI Light" panose="020B0502040204020203" pitchFamily="34" charset="0"/>
              </a:rPr>
              <a:t>URL routed navigation, deep linking</a:t>
            </a:r>
          </a:p>
          <a:p>
            <a:r>
              <a:rPr lang="en-US" sz="4800" dirty="0" err="1">
                <a:solidFill>
                  <a:schemeClr val="tx1"/>
                </a:solidFill>
                <a:latin typeface="Calibri (Cuerpo)"/>
                <a:cs typeface="Segoe UI Light" panose="020B0502040204020203" pitchFamily="34" charset="0"/>
              </a:rPr>
              <a:t>Mejoras</a:t>
            </a:r>
            <a:r>
              <a:rPr lang="en-US" sz="4800" dirty="0">
                <a:solidFill>
                  <a:schemeClr val="tx1"/>
                </a:solidFill>
                <a:latin typeface="Calibri (Cuerpo)"/>
                <a:cs typeface="Segoe UI Light" panose="020B0502040204020203" pitchFamily="34" charset="0"/>
              </a:rPr>
              <a:t> </a:t>
            </a:r>
            <a:r>
              <a:rPr lang="en-US" sz="4800" dirty="0" err="1">
                <a:solidFill>
                  <a:schemeClr val="tx1"/>
                </a:solidFill>
                <a:latin typeface="Calibri (Cuerpo)"/>
                <a:cs typeface="Segoe UI Light" panose="020B0502040204020203" pitchFamily="34" charset="0"/>
              </a:rPr>
              <a:t>en</a:t>
            </a:r>
            <a:r>
              <a:rPr lang="en-US" sz="4800" dirty="0">
                <a:solidFill>
                  <a:schemeClr val="tx1"/>
                </a:solidFill>
                <a:latin typeface="Calibri (Cuerpo)"/>
                <a:cs typeface="Segoe UI Light" panose="020B0502040204020203" pitchFamily="34" charset="0"/>
              </a:rPr>
              <a:t> la </a:t>
            </a:r>
            <a:r>
              <a:rPr lang="en-US" sz="4800" dirty="0" err="1">
                <a:solidFill>
                  <a:schemeClr val="tx1"/>
                </a:solidFill>
                <a:latin typeface="Calibri (Cuerpo)"/>
                <a:cs typeface="Segoe UI Light" panose="020B0502040204020203" pitchFamily="34" charset="0"/>
              </a:rPr>
              <a:t>navegación</a:t>
            </a:r>
            <a:r>
              <a:rPr lang="en-US" sz="4800" dirty="0">
                <a:solidFill>
                  <a:schemeClr val="tx1"/>
                </a:solidFill>
                <a:latin typeface="Calibri (Cuerpo)"/>
                <a:cs typeface="Segoe UI Light" panose="020B0502040204020203" pitchFamily="34" charset="0"/>
              </a:rPr>
              <a:t>, gestion de </a:t>
            </a:r>
            <a:r>
              <a:rPr lang="en-US" sz="4800" dirty="0" err="1">
                <a:solidFill>
                  <a:schemeClr val="tx1"/>
                </a:solidFill>
                <a:latin typeface="Calibri (Cuerpo)"/>
                <a:cs typeface="Segoe UI Light" panose="020B0502040204020203" pitchFamily="34" charset="0"/>
              </a:rPr>
              <a:t>navegar</a:t>
            </a:r>
            <a:r>
              <a:rPr lang="en-US" sz="4800" dirty="0">
                <a:solidFill>
                  <a:schemeClr val="tx1"/>
                </a:solidFill>
                <a:latin typeface="Calibri (Cuerpo)"/>
                <a:cs typeface="Segoe UI Light" panose="020B0502040204020203" pitchFamily="34" charset="0"/>
              </a:rPr>
              <a:t> </a:t>
            </a:r>
            <a:r>
              <a:rPr lang="en-US" sz="4800" dirty="0" err="1">
                <a:solidFill>
                  <a:schemeClr val="tx1"/>
                </a:solidFill>
                <a:latin typeface="Calibri (Cuerpo)"/>
                <a:cs typeface="Segoe UI Light" panose="020B0502040204020203" pitchFamily="34" charset="0"/>
              </a:rPr>
              <a:t>atrás</a:t>
            </a:r>
            <a:endParaRPr lang="en-US" sz="4800" dirty="0">
              <a:solidFill>
                <a:schemeClr val="tx1"/>
              </a:solidFill>
              <a:latin typeface="Calibri (Cuerpo)"/>
              <a:cs typeface="Segoe UI Light" panose="020B0502040204020203" pitchFamily="34" charset="0"/>
            </a:endParaRPr>
          </a:p>
          <a:p>
            <a:r>
              <a:rPr lang="en-US" sz="4800" dirty="0">
                <a:solidFill>
                  <a:schemeClr val="tx1"/>
                </a:solidFill>
                <a:latin typeface="Calibri (Cuerpo)"/>
                <a:cs typeface="Segoe UI Light" panose="020B0502040204020203" pitchFamily="34" charset="0"/>
              </a:rPr>
              <a:t>Search handler</a:t>
            </a:r>
          </a:p>
          <a:p>
            <a:r>
              <a:rPr lang="en-US" sz="4800" dirty="0" err="1">
                <a:solidFill>
                  <a:schemeClr val="tx1"/>
                </a:solidFill>
                <a:latin typeface="Calibri (Cuerpo)"/>
                <a:cs typeface="Segoe UI Light" panose="020B0502040204020203" pitchFamily="34" charset="0"/>
              </a:rPr>
              <a:t>Snackbar</a:t>
            </a:r>
            <a:endParaRPr lang="en-US" sz="4800" dirty="0">
              <a:solidFill>
                <a:schemeClr val="tx1"/>
              </a:solidFill>
              <a:latin typeface="Calibri (Cuerpo)"/>
              <a:cs typeface="Segoe UI Light" panose="020B0502040204020203" pitchFamily="34" charset="0"/>
            </a:endParaRPr>
          </a:p>
          <a:p>
            <a:r>
              <a:rPr lang="en-US" sz="4800" dirty="0">
                <a:solidFill>
                  <a:schemeClr val="tx1"/>
                </a:solidFill>
                <a:latin typeface="Calibri (Cuerpo)"/>
                <a:cs typeface="Segoe UI Light" panose="020B0502040204020203" pitchFamily="34" charset="0"/>
              </a:rPr>
              <a:t>Bottom Sheet</a:t>
            </a:r>
          </a:p>
          <a:p>
            <a:r>
              <a:rPr lang="en-US" sz="4800" dirty="0">
                <a:solidFill>
                  <a:schemeClr val="tx1"/>
                </a:solidFill>
                <a:latin typeface="Calibri (Cuerpo)"/>
                <a:cs typeface="Segoe UI Light" panose="020B0502040204020203" pitchFamily="34" charset="0"/>
              </a:rPr>
              <a:t>Floating Action Button</a:t>
            </a:r>
          </a:p>
          <a:p>
            <a:r>
              <a:rPr lang="en-US" sz="4800" dirty="0">
                <a:solidFill>
                  <a:schemeClr val="tx1"/>
                </a:solidFill>
                <a:latin typeface="Calibri (Cuerpo)"/>
                <a:cs typeface="Segoe UI Light" panose="020B0502040204020203" pitchFamily="34" charset="0"/>
              </a:rPr>
              <a:t>Left Bar Button</a:t>
            </a:r>
          </a:p>
          <a:p>
            <a:r>
              <a:rPr lang="en-US" sz="4800" dirty="0">
                <a:solidFill>
                  <a:schemeClr val="tx1"/>
                </a:solidFill>
                <a:latin typeface="Calibri (Cuerpo)"/>
                <a:cs typeface="Segoe UI Light" panose="020B0502040204020203" pitchFamily="34" charset="0"/>
              </a:rPr>
              <a:t>Screen segues</a:t>
            </a:r>
          </a:p>
          <a:p>
            <a:r>
              <a:rPr lang="en-US" sz="4800" dirty="0" err="1">
                <a:solidFill>
                  <a:schemeClr val="tx1"/>
                </a:solidFill>
                <a:latin typeface="Calibri (Cuerpo)"/>
                <a:cs typeface="Segoe UI Light" panose="020B0502040204020203" pitchFamily="34" charset="0"/>
              </a:rPr>
              <a:t>Transiciones</a:t>
            </a:r>
            <a:r>
              <a:rPr lang="en-US" sz="4800" dirty="0">
                <a:solidFill>
                  <a:schemeClr val="tx1"/>
                </a:solidFill>
                <a:latin typeface="Calibri (Cuerpo)"/>
                <a:cs typeface="Segoe UI Light" panose="020B0502040204020203" pitchFamily="34" charset="0"/>
              </a:rPr>
              <a:t> de </a:t>
            </a:r>
            <a:r>
              <a:rPr lang="en-US" sz="4800" dirty="0" err="1">
                <a:solidFill>
                  <a:schemeClr val="tx1"/>
                </a:solidFill>
                <a:latin typeface="Calibri (Cuerpo)"/>
                <a:cs typeface="Segoe UI Light" panose="020B0502040204020203" pitchFamily="34" charset="0"/>
              </a:rPr>
              <a:t>páginas</a:t>
            </a:r>
            <a:endParaRPr lang="en-US" sz="4800" dirty="0">
              <a:solidFill>
                <a:schemeClr val="tx1"/>
              </a:solidFill>
              <a:latin typeface="Calibri (Cuerpo)"/>
              <a:cs typeface="Segoe UI Light" panose="020B0502040204020203" pitchFamily="34" charset="0"/>
            </a:endParaRPr>
          </a:p>
          <a:p>
            <a:r>
              <a:rPr lang="en-US" sz="4800" dirty="0">
                <a:solidFill>
                  <a:schemeClr val="tx1"/>
                </a:solidFill>
                <a:latin typeface="Calibri (Cuerpo)"/>
                <a:cs typeface="Segoe UI Light" panose="020B0502040204020203" pitchFamily="34" charset="0"/>
              </a:rPr>
              <a:t>Nueva API de </a:t>
            </a:r>
            <a:r>
              <a:rPr lang="en-US" sz="4800" dirty="0" err="1">
                <a:solidFill>
                  <a:schemeClr val="tx1"/>
                </a:solidFill>
                <a:latin typeface="Calibri (Cuerpo)"/>
                <a:cs typeface="Segoe UI Light" panose="020B0502040204020203" pitchFamily="34" charset="0"/>
              </a:rPr>
              <a:t>gestos</a:t>
            </a:r>
            <a:endParaRPr lang="en-US" sz="4800" dirty="0">
              <a:solidFill>
                <a:schemeClr val="tx1"/>
              </a:solidFill>
              <a:latin typeface="Calibri (Cuerpo)"/>
              <a:cs typeface="Segoe UI Light" panose="020B0502040204020203" pitchFamily="34" charset="0"/>
            </a:endParaRPr>
          </a:p>
          <a:p>
            <a:r>
              <a:rPr lang="en-US" sz="4800" dirty="0" err="1">
                <a:solidFill>
                  <a:schemeClr val="tx1"/>
                </a:solidFill>
                <a:latin typeface="Calibri (Cuerpo)"/>
                <a:cs typeface="Segoe UI Light" panose="020B0502040204020203" pitchFamily="34" charset="0"/>
              </a:rPr>
              <a:t>Además</a:t>
            </a:r>
            <a:r>
              <a:rPr lang="en-US" sz="4800" dirty="0">
                <a:solidFill>
                  <a:schemeClr val="tx1"/>
                </a:solidFill>
                <a:latin typeface="Calibri (Cuerpo)"/>
                <a:cs typeface="Segoe UI Light" panose="020B0502040204020203" pitchFamily="34" charset="0"/>
              </a:rPr>
              <a:t> de </a:t>
            </a:r>
            <a:r>
              <a:rPr lang="en-US" sz="4800" dirty="0" err="1">
                <a:solidFill>
                  <a:schemeClr val="tx1"/>
                </a:solidFill>
                <a:latin typeface="Calibri (Cuerpo)"/>
                <a:cs typeface="Segoe UI Light" panose="020B0502040204020203" pitchFamily="34" charset="0"/>
              </a:rPr>
              <a:t>todo</a:t>
            </a:r>
            <a:r>
              <a:rPr lang="en-US" sz="4800" dirty="0">
                <a:solidFill>
                  <a:schemeClr val="tx1"/>
                </a:solidFill>
                <a:latin typeface="Calibri (Cuerpo)"/>
                <a:cs typeface="Segoe UI Light" panose="020B0502040204020203" pitchFamily="34" charset="0"/>
              </a:rPr>
              <a:t> lo que </a:t>
            </a:r>
            <a:r>
              <a:rPr lang="en-US" sz="4800" dirty="0" err="1">
                <a:solidFill>
                  <a:schemeClr val="tx1"/>
                </a:solidFill>
                <a:latin typeface="Calibri (Cuerpo)"/>
                <a:cs typeface="Segoe UI Light" panose="020B0502040204020203" pitchFamily="34" charset="0"/>
              </a:rPr>
              <a:t>ya</a:t>
            </a:r>
            <a:r>
              <a:rPr lang="en-US" sz="4800" dirty="0">
                <a:solidFill>
                  <a:schemeClr val="tx1"/>
                </a:solidFill>
                <a:latin typeface="Calibri (Cuerpo)"/>
                <a:cs typeface="Segoe UI Light" panose="020B0502040204020203" pitchFamily="34" charset="0"/>
              </a:rPr>
              <a:t> era </a:t>
            </a:r>
            <a:r>
              <a:rPr lang="en-US" sz="4800" dirty="0" err="1">
                <a:solidFill>
                  <a:schemeClr val="tx1"/>
                </a:solidFill>
                <a:latin typeface="Calibri (Cuerpo)"/>
                <a:cs typeface="Segoe UI Light" panose="020B0502040204020203" pitchFamily="34" charset="0"/>
              </a:rPr>
              <a:t>posible</a:t>
            </a:r>
            <a:r>
              <a:rPr lang="en-US" sz="4800" dirty="0">
                <a:solidFill>
                  <a:schemeClr val="tx1"/>
                </a:solidFill>
                <a:latin typeface="Calibri (Cuerpo)"/>
                <a:cs typeface="Segoe UI Light" panose="020B0502040204020203" pitchFamily="34" charset="0"/>
              </a:rPr>
              <a:t> con Xamarin.Forms antes</a:t>
            </a:r>
          </a:p>
        </p:txBody>
      </p:sp>
    </p:spTree>
    <p:extLst>
      <p:ext uri="{BB962C8B-B14F-4D97-AF65-F5344CB8AC3E}">
        <p14:creationId xmlns:p14="http://schemas.microsoft.com/office/powerpoint/2010/main" val="367310410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1820100"/>
            <a:ext cx="18565384" cy="2651126"/>
          </a:xfrm>
        </p:spPr>
        <p:txBody>
          <a:bodyPr/>
          <a:lstStyle/>
          <a:p>
            <a:r>
              <a:rPr lang="es-ES" dirty="0"/>
              <a:t>Shell</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17468414" y="4158478"/>
            <a:ext cx="5857750" cy="8472398"/>
          </a:xfrm>
        </p:spPr>
        <p:txBody>
          <a:bodyPr>
            <a:normAutofit/>
          </a:bodyPr>
          <a:lstStyle/>
          <a:p>
            <a:pPr marL="17271" marR="6908">
              <a:lnSpc>
                <a:spcPts val="2300"/>
              </a:lnSpc>
            </a:pPr>
            <a:r>
              <a:rPr lang="en-US" sz="4000" spc="-14" dirty="0" err="1">
                <a:cs typeface="Segoe UI Light"/>
              </a:rPr>
              <a:t>Detalles</a:t>
            </a:r>
            <a:r>
              <a:rPr lang="en-US" sz="4000" spc="-14" dirty="0">
                <a:cs typeface="Segoe UI Light"/>
              </a:rPr>
              <a:t>:</a:t>
            </a:r>
          </a:p>
          <a:p>
            <a:endParaRPr lang="es-ES" dirty="0"/>
          </a:p>
          <a:p>
            <a:pPr marL="457200" indent="-457200">
              <a:buFont typeface="Arial" panose="020B0604020202020204" pitchFamily="34" charset="0"/>
              <a:buChar char="•"/>
            </a:pPr>
            <a:r>
              <a:rPr lang="es-ES" dirty="0"/>
              <a:t>Datos tomados de 5 medidas en Android.</a:t>
            </a:r>
          </a:p>
          <a:p>
            <a:pPr marL="457200" indent="-457200">
              <a:buFont typeface="Arial" panose="020B0604020202020204" pitchFamily="34" charset="0"/>
              <a:buChar char="•"/>
            </a:pPr>
            <a:r>
              <a:rPr lang="es-ES" dirty="0"/>
              <a:t>Rendimiento mejor en iOS que en Android.</a:t>
            </a:r>
          </a:p>
          <a:p>
            <a:pPr marL="457200" indent="-457200">
              <a:buFont typeface="Arial" panose="020B0604020202020204" pitchFamily="34" charset="0"/>
              <a:buChar char="•"/>
            </a:pPr>
            <a:r>
              <a:rPr lang="es-ES" dirty="0"/>
              <a:t>Shell tiene un consumo de memoria medio más bajo.</a:t>
            </a:r>
          </a:p>
          <a:p>
            <a:pPr marL="457200" indent="-457200">
              <a:buFont typeface="Arial" panose="020B0604020202020204" pitchFamily="34" charset="0"/>
              <a:buChar char="•"/>
            </a:pPr>
            <a:r>
              <a:rPr lang="es-ES" dirty="0"/>
              <a:t>El tiempo de arranque es ligeramente mejor en iOS y a su ves ligeramente peor en Android que sin usar Shell.</a:t>
            </a:r>
          </a:p>
          <a:p>
            <a:endParaRPr lang="es-ES" dirty="0"/>
          </a:p>
        </p:txBody>
      </p:sp>
      <p:pic>
        <p:nvPicPr>
          <p:cNvPr id="3" name="Imagen 2" descr="Imagen que contiene captura de pantalla, texto&#10;&#10;Descripción generada automáticamente">
            <a:extLst>
              <a:ext uri="{FF2B5EF4-FFF2-40B4-BE49-F238E27FC236}">
                <a16:creationId xmlns:a16="http://schemas.microsoft.com/office/drawing/2014/main" id="{527FBCD8-AAB2-49AE-A94F-AE874BA77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38" y="4158478"/>
            <a:ext cx="13186442" cy="7984754"/>
          </a:xfrm>
          <a:prstGeom prst="rect">
            <a:avLst/>
          </a:prstGeom>
        </p:spPr>
      </p:pic>
    </p:spTree>
    <p:extLst>
      <p:ext uri="{BB962C8B-B14F-4D97-AF65-F5344CB8AC3E}">
        <p14:creationId xmlns:p14="http://schemas.microsoft.com/office/powerpoint/2010/main" val="386158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Startup</a:t>
            </a:r>
          </a:p>
        </p:txBody>
      </p:sp>
    </p:spTree>
    <p:extLst>
      <p:ext uri="{BB962C8B-B14F-4D97-AF65-F5344CB8AC3E}">
        <p14:creationId xmlns:p14="http://schemas.microsoft.com/office/powerpoint/2010/main" val="120083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0" y="1392490"/>
            <a:ext cx="21029831" cy="2651126"/>
          </a:xfrm>
        </p:spPr>
        <p:txBody>
          <a:bodyPr>
            <a:normAutofit/>
          </a:bodyPr>
          <a:lstStyle/>
          <a:p>
            <a:r>
              <a:rPr lang="en-US" sz="7200" b="1" dirty="0">
                <a:latin typeface="Calibri (Cuerpo)"/>
              </a:rPr>
              <a:t>Startup</a:t>
            </a:r>
          </a:p>
        </p:txBody>
      </p:sp>
      <p:sp>
        <p:nvSpPr>
          <p:cNvPr id="3" name="TextBox 2"/>
          <p:cNvSpPr txBox="1"/>
          <p:nvPr/>
        </p:nvSpPr>
        <p:spPr>
          <a:xfrm>
            <a:off x="1676291" y="4043616"/>
            <a:ext cx="22172316" cy="8402300"/>
          </a:xfrm>
          <a:prstGeom prst="rect">
            <a:avLst/>
          </a:prstGeom>
          <a:noFill/>
        </p:spPr>
        <p:txBody>
          <a:bodyPr wrap="square" rtlCol="0">
            <a:spAutoFit/>
          </a:bodyPr>
          <a:lstStyle/>
          <a:p>
            <a:pPr marL="685800" indent="-685800">
              <a:buFont typeface="Arial" panose="020B0604020202020204" pitchFamily="34" charset="0"/>
              <a:buChar char="•"/>
            </a:pPr>
            <a:r>
              <a:rPr lang="es-ES" sz="5400" dirty="0"/>
              <a:t>La opción compilación </a:t>
            </a:r>
            <a:r>
              <a:rPr lang="es-ES" sz="5400" b="1" dirty="0"/>
              <a:t>AOT</a:t>
            </a:r>
            <a:r>
              <a:rPr lang="es-ES" sz="5400" dirty="0"/>
              <a:t> habilita la compilación </a:t>
            </a:r>
            <a:r>
              <a:rPr lang="es-ES" sz="5400" dirty="0" err="1"/>
              <a:t>Ahead</a:t>
            </a:r>
            <a:r>
              <a:rPr lang="es-ES" sz="5400" dirty="0"/>
              <a:t> </a:t>
            </a:r>
            <a:r>
              <a:rPr lang="es-ES" sz="5400" dirty="0" err="1"/>
              <a:t>Of</a:t>
            </a:r>
            <a:r>
              <a:rPr lang="es-ES" sz="5400" dirty="0"/>
              <a:t> Time de los ensamblados. Cuando esta opción está habilitada, la sobrecarga de inicio Just-In-Time (JIT) se minimiza al </a:t>
            </a:r>
            <a:r>
              <a:rPr lang="es-ES" sz="5400" dirty="0" err="1"/>
              <a:t>precompilar</a:t>
            </a:r>
            <a:r>
              <a:rPr lang="es-ES" sz="5400" dirty="0"/>
              <a:t> ensamblados antes del tiempo de ejecución. El código nativo resultante se incluye en el paquete (APK) junto con los ensamblados sin compilar. Esto da como resultado un </a:t>
            </a:r>
            <a:r>
              <a:rPr lang="es-ES" sz="5400" b="1" dirty="0"/>
              <a:t>tiempo de inicio de la aplicación más reducido, pero a costa de tamaños APK más grandes</a:t>
            </a:r>
            <a:r>
              <a:rPr lang="es-ES" sz="5400" dirty="0"/>
              <a:t>.</a:t>
            </a:r>
          </a:p>
          <a:p>
            <a:pPr marL="685800" indent="-685800">
              <a:buFont typeface="Arial" panose="020B0604020202020204" pitchFamily="34" charset="0"/>
              <a:buChar char="•"/>
            </a:pPr>
            <a:r>
              <a:rPr lang="es-ES" sz="5400" dirty="0"/>
              <a:t>A costa de tiempos de compilación más lentos, el compilador de optimización de LLVM debe crear un código compilado más pequeño y rápido.</a:t>
            </a:r>
          </a:p>
        </p:txBody>
      </p:sp>
    </p:spTree>
    <p:extLst>
      <p:ext uri="{BB962C8B-B14F-4D97-AF65-F5344CB8AC3E}">
        <p14:creationId xmlns:p14="http://schemas.microsoft.com/office/powerpoint/2010/main" val="395943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105A-270A-824D-92A3-C456E10EE82A}"/>
              </a:ext>
            </a:extLst>
          </p:cNvPr>
          <p:cNvSpPr>
            <a:spLocks noGrp="1"/>
          </p:cNvSpPr>
          <p:nvPr>
            <p:ph type="title"/>
          </p:nvPr>
        </p:nvSpPr>
        <p:spPr/>
        <p:txBody>
          <a:bodyPr/>
          <a:lstStyle/>
          <a:p>
            <a:r>
              <a:rPr lang="es-ES" dirty="0"/>
              <a:t>Suma y sigue. No hay “magia”.</a:t>
            </a:r>
          </a:p>
        </p:txBody>
      </p:sp>
      <p:sp>
        <p:nvSpPr>
          <p:cNvPr id="3" name="Content Placeholder 2">
            <a:extLst>
              <a:ext uri="{FF2B5EF4-FFF2-40B4-BE49-F238E27FC236}">
                <a16:creationId xmlns:a16="http://schemas.microsoft.com/office/drawing/2014/main" id="{337229E7-0781-8743-ABCD-8AE1F6C97132}"/>
              </a:ext>
            </a:extLst>
          </p:cNvPr>
          <p:cNvSpPr>
            <a:spLocks noGrp="1"/>
          </p:cNvSpPr>
          <p:nvPr>
            <p:ph idx="1"/>
          </p:nvPr>
        </p:nvSpPr>
        <p:spPr/>
        <p:txBody>
          <a:bodyPr/>
          <a:lstStyle/>
          <a:p>
            <a:pPr marL="457200" indent="-457200">
              <a:buFont typeface="Arial" panose="020B0604020202020204" pitchFamily="34" charset="0"/>
              <a:buChar char="•"/>
            </a:pPr>
            <a:r>
              <a:rPr lang="en-US" sz="4400" dirty="0" err="1">
                <a:cs typeface="Helvetica" panose="020B0604020202020204" pitchFamily="34" charset="0"/>
              </a:rPr>
              <a:t>Vamos</a:t>
            </a:r>
            <a:r>
              <a:rPr lang="en-US" sz="4400" dirty="0">
                <a:cs typeface="Helvetica" panose="020B0604020202020204" pitchFamily="34" charset="0"/>
              </a:rPr>
              <a:t> a </a:t>
            </a:r>
            <a:r>
              <a:rPr lang="en-US" sz="4400" dirty="0" err="1">
                <a:cs typeface="Helvetica" panose="020B0604020202020204" pitchFamily="34" charset="0"/>
              </a:rPr>
              <a:t>ver</a:t>
            </a:r>
            <a:r>
              <a:rPr lang="en-US" sz="4400" dirty="0">
                <a:cs typeface="Helvetica" panose="020B0604020202020204" pitchFamily="34" charset="0"/>
              </a:rPr>
              <a:t> una </a:t>
            </a:r>
            <a:r>
              <a:rPr lang="en-US" sz="4400" dirty="0" err="1">
                <a:cs typeface="Helvetica" panose="020B0604020202020204" pitchFamily="34" charset="0"/>
              </a:rPr>
              <a:t>sucesión</a:t>
            </a:r>
            <a:r>
              <a:rPr lang="en-US" sz="4400" dirty="0">
                <a:cs typeface="Helvetica" panose="020B0604020202020204" pitchFamily="34" charset="0"/>
              </a:rPr>
              <a:t> de ideas y </a:t>
            </a:r>
            <a:r>
              <a:rPr lang="en-US" sz="4400" dirty="0" err="1">
                <a:cs typeface="Helvetica" panose="020B0604020202020204" pitchFamily="34" charset="0"/>
              </a:rPr>
              <a:t>consejos</a:t>
            </a:r>
            <a:r>
              <a:rPr lang="en-US" sz="4400" dirty="0">
                <a:cs typeface="Helvetica" panose="020B0604020202020204" pitchFamily="34" charset="0"/>
              </a:rPr>
              <a:t> </a:t>
            </a:r>
            <a:r>
              <a:rPr lang="en-US" sz="4400" dirty="0" err="1">
                <a:cs typeface="Helvetica" panose="020B0604020202020204" pitchFamily="34" charset="0"/>
              </a:rPr>
              <a:t>relacionadas</a:t>
            </a:r>
            <a:r>
              <a:rPr lang="en-US" sz="4400" dirty="0">
                <a:cs typeface="Helvetica" panose="020B0604020202020204" pitchFamily="34" charset="0"/>
              </a:rPr>
              <a:t> con </a:t>
            </a:r>
            <a:r>
              <a:rPr lang="en-US" sz="4400" dirty="0" err="1">
                <a:cs typeface="Helvetica" panose="020B0604020202020204" pitchFamily="34" charset="0"/>
              </a:rPr>
              <a:t>Xamarin.Forms</a:t>
            </a:r>
            <a:r>
              <a:rPr lang="en-US" sz="4400" dirty="0">
                <a:cs typeface="Helvetica" panose="020B0604020202020204" pitchFamily="34" charset="0"/>
              </a:rPr>
              <a:t>. de los puntos vistos </a:t>
            </a:r>
            <a:r>
              <a:rPr lang="en-US" sz="4400" dirty="0" err="1">
                <a:cs typeface="Helvetica" panose="020B0604020202020204" pitchFamily="34" charset="0"/>
              </a:rPr>
              <a:t>os</a:t>
            </a:r>
            <a:r>
              <a:rPr lang="en-US" sz="4400" dirty="0">
                <a:cs typeface="Helvetica" panose="020B0604020202020204" pitchFamily="34" charset="0"/>
              </a:rPr>
              <a:t> </a:t>
            </a:r>
            <a:r>
              <a:rPr lang="en-US" sz="4400" dirty="0" err="1">
                <a:cs typeface="Helvetica" panose="020B0604020202020204" pitchFamily="34" charset="0"/>
              </a:rPr>
              <a:t>daran</a:t>
            </a:r>
            <a:r>
              <a:rPr lang="en-US" sz="4400" dirty="0">
                <a:cs typeface="Helvetica" panose="020B0604020202020204" pitchFamily="34" charset="0"/>
              </a:rPr>
              <a:t> </a:t>
            </a:r>
            <a:r>
              <a:rPr lang="en-US" sz="4400" dirty="0" err="1">
                <a:cs typeface="Helvetica" panose="020B0604020202020204" pitchFamily="34" charset="0"/>
              </a:rPr>
              <a:t>pequeñas</a:t>
            </a:r>
            <a:r>
              <a:rPr lang="en-US" sz="4400" dirty="0">
                <a:cs typeface="Helvetica" panose="020B0604020202020204" pitchFamily="34" charset="0"/>
              </a:rPr>
              <a:t> </a:t>
            </a:r>
            <a:r>
              <a:rPr lang="en-US" sz="4400" dirty="0" err="1">
                <a:cs typeface="Helvetica" panose="020B0604020202020204" pitchFamily="34" charset="0"/>
              </a:rPr>
              <a:t>mejoras</a:t>
            </a:r>
            <a:r>
              <a:rPr lang="en-US" sz="4400" dirty="0">
                <a:cs typeface="Helvetica" panose="020B0604020202020204" pitchFamily="34" charset="0"/>
              </a:rPr>
              <a:t> </a:t>
            </a:r>
            <a:r>
              <a:rPr lang="en-US" sz="4400" dirty="0" err="1">
                <a:cs typeface="Helvetica" panose="020B0604020202020204" pitchFamily="34" charset="0"/>
              </a:rPr>
              <a:t>en</a:t>
            </a:r>
            <a:r>
              <a:rPr lang="en-US" sz="4400" dirty="0">
                <a:cs typeface="Helvetica" panose="020B0604020202020204" pitchFamily="34" charset="0"/>
              </a:rPr>
              <a:t> el </a:t>
            </a:r>
            <a:r>
              <a:rPr lang="en-US" sz="4400" dirty="0" err="1">
                <a:cs typeface="Helvetica" panose="020B0604020202020204" pitchFamily="34" charset="0"/>
              </a:rPr>
              <a:t>rendimiento</a:t>
            </a:r>
            <a:r>
              <a:rPr lang="en-US" sz="4400" dirty="0">
                <a:cs typeface="Helvetica" panose="020B0604020202020204" pitchFamily="34" charset="0"/>
              </a:rPr>
              <a:t>. No hay </a:t>
            </a:r>
            <a:r>
              <a:rPr lang="en-US" sz="4400" i="1" dirty="0">
                <a:cs typeface="Helvetica" panose="020B0604020202020204" pitchFamily="34" charset="0"/>
              </a:rPr>
              <a:t>“</a:t>
            </a:r>
            <a:r>
              <a:rPr lang="en-US" sz="4400" i="1" dirty="0" err="1">
                <a:cs typeface="Helvetica" panose="020B0604020202020204" pitchFamily="34" charset="0"/>
              </a:rPr>
              <a:t>líneas</a:t>
            </a:r>
            <a:r>
              <a:rPr lang="en-US" sz="4400" i="1" dirty="0">
                <a:cs typeface="Helvetica" panose="020B0604020202020204" pitchFamily="34" charset="0"/>
              </a:rPr>
              <a:t> </a:t>
            </a:r>
            <a:r>
              <a:rPr lang="en-US" sz="4400" i="1" dirty="0" err="1">
                <a:cs typeface="Helvetica" panose="020B0604020202020204" pitchFamily="34" charset="0"/>
              </a:rPr>
              <a:t>mágicas</a:t>
            </a:r>
            <a:r>
              <a:rPr lang="en-US" sz="4400" i="1" dirty="0">
                <a:cs typeface="Helvetica" panose="020B0604020202020204" pitchFamily="34" charset="0"/>
              </a:rPr>
              <a:t>”, </a:t>
            </a:r>
            <a:r>
              <a:rPr lang="en-US" sz="4400" dirty="0" err="1">
                <a:cs typeface="Helvetica" panose="020B0604020202020204" pitchFamily="34" charset="0"/>
              </a:rPr>
              <a:t>hablamos</a:t>
            </a:r>
            <a:r>
              <a:rPr lang="en-US" sz="4400" dirty="0">
                <a:cs typeface="Helvetica" panose="020B0604020202020204" pitchFamily="34" charset="0"/>
              </a:rPr>
              <a:t> de un </a:t>
            </a:r>
            <a:r>
              <a:rPr lang="en-US" sz="4400" i="1" dirty="0">
                <a:cs typeface="Helvetica" panose="020B0604020202020204" pitchFamily="34" charset="0"/>
              </a:rPr>
              <a:t>“</a:t>
            </a:r>
            <a:r>
              <a:rPr lang="en-US" sz="4400" i="1" dirty="0" err="1">
                <a:cs typeface="Helvetica" panose="020B0604020202020204" pitchFamily="34" charset="0"/>
              </a:rPr>
              <a:t>suma</a:t>
            </a:r>
            <a:r>
              <a:rPr lang="en-US" sz="4400" i="1" dirty="0">
                <a:cs typeface="Helvetica" panose="020B0604020202020204" pitchFamily="34" charset="0"/>
              </a:rPr>
              <a:t> y </a:t>
            </a:r>
            <a:r>
              <a:rPr lang="en-US" sz="4400" i="1" dirty="0" err="1">
                <a:cs typeface="Helvetica" panose="020B0604020202020204" pitchFamily="34" charset="0"/>
              </a:rPr>
              <a:t>sigue</a:t>
            </a:r>
            <a:r>
              <a:rPr lang="en-US" sz="4400" i="1" dirty="0">
                <a:cs typeface="Helvetica" panose="020B0604020202020204" pitchFamily="34" charset="0"/>
              </a:rPr>
              <a:t>”.</a:t>
            </a:r>
          </a:p>
          <a:p>
            <a:pPr marL="457200" indent="-457200">
              <a:buFont typeface="Arial" panose="020B0604020202020204" pitchFamily="34" charset="0"/>
              <a:buChar char="•"/>
            </a:pPr>
            <a:r>
              <a:rPr lang="en-US" sz="4400" dirty="0">
                <a:cs typeface="Helvetica" panose="020B0604020202020204" pitchFamily="34" charset="0"/>
              </a:rPr>
              <a:t>Cambio a </a:t>
            </a:r>
            <a:r>
              <a:rPr lang="en-US" sz="4400" dirty="0" err="1">
                <a:cs typeface="Helvetica" panose="020B0604020202020204" pitchFamily="34" charset="0"/>
              </a:rPr>
              <a:t>cambio</a:t>
            </a:r>
            <a:r>
              <a:rPr lang="en-US" sz="4400" dirty="0">
                <a:cs typeface="Helvetica" panose="020B0604020202020204" pitchFamily="34" charset="0"/>
              </a:rPr>
              <a:t> </a:t>
            </a:r>
            <a:r>
              <a:rPr lang="en-US" sz="4400" dirty="0" err="1">
                <a:cs typeface="Helvetica" panose="020B0604020202020204" pitchFamily="34" charset="0"/>
              </a:rPr>
              <a:t>si</a:t>
            </a:r>
            <a:r>
              <a:rPr lang="en-US" sz="4400" dirty="0">
                <a:cs typeface="Helvetica" panose="020B0604020202020204" pitchFamily="34" charset="0"/>
              </a:rPr>
              <a:t> se </a:t>
            </a:r>
            <a:r>
              <a:rPr lang="en-US" sz="4400" dirty="0" err="1">
                <a:cs typeface="Helvetica" panose="020B0604020202020204" pitchFamily="34" charset="0"/>
              </a:rPr>
              <a:t>consiguen</a:t>
            </a:r>
            <a:r>
              <a:rPr lang="en-US" sz="4400" dirty="0">
                <a:cs typeface="Helvetica" panose="020B0604020202020204" pitchFamily="34" charset="0"/>
              </a:rPr>
              <a:t> </a:t>
            </a:r>
            <a:r>
              <a:rPr lang="en-US" sz="4400" dirty="0" err="1">
                <a:cs typeface="Helvetica" panose="020B0604020202020204" pitchFamily="34" charset="0"/>
              </a:rPr>
              <a:t>resultados</a:t>
            </a:r>
            <a:r>
              <a:rPr lang="en-US" sz="4400" dirty="0">
                <a:cs typeface="Helvetica" panose="020B0604020202020204" pitchFamily="34" charset="0"/>
              </a:rPr>
              <a:t>.</a:t>
            </a:r>
          </a:p>
          <a:p>
            <a:endParaRPr lang="es-ES" dirty="0"/>
          </a:p>
        </p:txBody>
      </p:sp>
      <p:pic>
        <p:nvPicPr>
          <p:cNvPr id="8" name="Imagen 7" descr="Imagen que contiene animal, mamífero, primate, mono&#10;&#10;Descripción generada automáticamente">
            <a:extLst>
              <a:ext uri="{FF2B5EF4-FFF2-40B4-BE49-F238E27FC236}">
                <a16:creationId xmlns:a16="http://schemas.microsoft.com/office/drawing/2014/main" id="{9D1D9D31-33EE-4F09-9A9A-21AF49440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0326" y="215153"/>
            <a:ext cx="7605721" cy="13716000"/>
          </a:xfrm>
          <a:prstGeom prst="rect">
            <a:avLst/>
          </a:prstGeom>
        </p:spPr>
      </p:pic>
      <p:pic>
        <p:nvPicPr>
          <p:cNvPr id="9" name="Imagen 8" descr="Imagen que contiene gato, sentado, blanco, mamífero&#10;&#10;Descripción generada automáticamente">
            <a:extLst>
              <a:ext uri="{FF2B5EF4-FFF2-40B4-BE49-F238E27FC236}">
                <a16:creationId xmlns:a16="http://schemas.microsoft.com/office/drawing/2014/main" id="{481C554A-7DCE-43C9-B839-82CAECBA4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9856" y="8807493"/>
            <a:ext cx="4651754" cy="4908507"/>
          </a:xfrm>
          <a:prstGeom prst="rect">
            <a:avLst/>
          </a:prstGeom>
        </p:spPr>
      </p:pic>
    </p:spTree>
    <p:extLst>
      <p:ext uri="{BB962C8B-B14F-4D97-AF65-F5344CB8AC3E}">
        <p14:creationId xmlns:p14="http://schemas.microsoft.com/office/powerpoint/2010/main" val="413478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6"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435">
                                          <p:stCondLst>
                                            <p:cond delay="0"/>
                                          </p:stCondLst>
                                        </p:cTn>
                                        <p:tgtEl>
                                          <p:spTgt spid="9"/>
                                        </p:tgtEl>
                                      </p:cBhvr>
                                    </p:animEffect>
                                    <p:anim calcmode="lin" valueType="num">
                                      <p:cBhvr>
                                        <p:cTn id="13" dur="1367"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498"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498" tmFilter="0, 0; 0.125,0.2665; 0.25,0.4; 0.375,0.465; 0.5,0.5;  0.625,0.535; 0.75,0.6; 0.875,0.7335; 1,1">
                                          <p:stCondLst>
                                            <p:cond delay="498"/>
                                          </p:stCondLst>
                                        </p:cTn>
                                        <p:tgtEl>
                                          <p:spTgt spid="9"/>
                                        </p:tgtEl>
                                        <p:attrNameLst>
                                          <p:attrName>ppt_y</p:attrName>
                                        </p:attrNameLst>
                                      </p:cBhvr>
                                      <p:tavLst>
                                        <p:tav tm="0" fmla="#ppt_y-sin(pi*$)/9">
                                          <p:val>
                                            <p:fltVal val="0"/>
                                          </p:val>
                                        </p:tav>
                                        <p:tav tm="100000">
                                          <p:val>
                                            <p:fltVal val="1"/>
                                          </p:val>
                                        </p:tav>
                                      </p:tavLst>
                                    </p:anim>
                                    <p:anim calcmode="lin" valueType="num">
                                      <p:cBhvr>
                                        <p:cTn id="16" dur="249" tmFilter="0, 0; 0.125,0.2665; 0.25,0.4; 0.375,0.465; 0.5,0.5;  0.625,0.535; 0.75,0.6; 0.875,0.7335; 1,1">
                                          <p:stCondLst>
                                            <p:cond delay="993"/>
                                          </p:stCondLst>
                                        </p:cTn>
                                        <p:tgtEl>
                                          <p:spTgt spid="9"/>
                                        </p:tgtEl>
                                        <p:attrNameLst>
                                          <p:attrName>ppt_y</p:attrName>
                                        </p:attrNameLst>
                                      </p:cBhvr>
                                      <p:tavLst>
                                        <p:tav tm="0" fmla="#ppt_y-sin(pi*$)/27">
                                          <p:val>
                                            <p:fltVal val="0"/>
                                          </p:val>
                                        </p:tav>
                                        <p:tav tm="100000">
                                          <p:val>
                                            <p:fltVal val="1"/>
                                          </p:val>
                                        </p:tav>
                                      </p:tavLst>
                                    </p:anim>
                                    <p:anim calcmode="lin" valueType="num">
                                      <p:cBhvr>
                                        <p:cTn id="17" dur="123" tmFilter="0, 0; 0.125,0.2665; 0.25,0.4; 0.375,0.465; 0.5,0.5;  0.625,0.535; 0.75,0.6; 0.875,0.7335; 1,1">
                                          <p:stCondLst>
                                            <p:cond delay="1242"/>
                                          </p:stCondLst>
                                        </p:cTn>
                                        <p:tgtEl>
                                          <p:spTgt spid="9"/>
                                        </p:tgtEl>
                                        <p:attrNameLst>
                                          <p:attrName>ppt_y</p:attrName>
                                        </p:attrNameLst>
                                      </p:cBhvr>
                                      <p:tavLst>
                                        <p:tav tm="0" fmla="#ppt_y-sin(pi*$)/81">
                                          <p:val>
                                            <p:fltVal val="0"/>
                                          </p:val>
                                        </p:tav>
                                        <p:tav tm="100000">
                                          <p:val>
                                            <p:fltVal val="1"/>
                                          </p:val>
                                        </p:tav>
                                      </p:tavLst>
                                    </p:anim>
                                    <p:animScale>
                                      <p:cBhvr>
                                        <p:cTn id="18" dur="20">
                                          <p:stCondLst>
                                            <p:cond delay="487"/>
                                          </p:stCondLst>
                                        </p:cTn>
                                        <p:tgtEl>
                                          <p:spTgt spid="9"/>
                                        </p:tgtEl>
                                      </p:cBhvr>
                                      <p:to x="100000" y="60000"/>
                                    </p:animScale>
                                    <p:animScale>
                                      <p:cBhvr>
                                        <p:cTn id="19" dur="124" decel="50000">
                                          <p:stCondLst>
                                            <p:cond delay="507"/>
                                          </p:stCondLst>
                                        </p:cTn>
                                        <p:tgtEl>
                                          <p:spTgt spid="9"/>
                                        </p:tgtEl>
                                      </p:cBhvr>
                                      <p:to x="100000" y="100000"/>
                                    </p:animScale>
                                    <p:animScale>
                                      <p:cBhvr>
                                        <p:cTn id="20" dur="20">
                                          <p:stCondLst>
                                            <p:cond delay="984"/>
                                          </p:stCondLst>
                                        </p:cTn>
                                        <p:tgtEl>
                                          <p:spTgt spid="9"/>
                                        </p:tgtEl>
                                      </p:cBhvr>
                                      <p:to x="100000" y="80000"/>
                                    </p:animScale>
                                    <p:animScale>
                                      <p:cBhvr>
                                        <p:cTn id="21" dur="124" decel="50000">
                                          <p:stCondLst>
                                            <p:cond delay="1004"/>
                                          </p:stCondLst>
                                        </p:cTn>
                                        <p:tgtEl>
                                          <p:spTgt spid="9"/>
                                        </p:tgtEl>
                                      </p:cBhvr>
                                      <p:to x="100000" y="100000"/>
                                    </p:animScale>
                                    <p:animScale>
                                      <p:cBhvr>
                                        <p:cTn id="22" dur="20">
                                          <p:stCondLst>
                                            <p:cond delay="1231"/>
                                          </p:stCondLst>
                                        </p:cTn>
                                        <p:tgtEl>
                                          <p:spTgt spid="9"/>
                                        </p:tgtEl>
                                      </p:cBhvr>
                                      <p:to x="100000" y="90000"/>
                                    </p:animScale>
                                    <p:animScale>
                                      <p:cBhvr>
                                        <p:cTn id="23" dur="124" decel="50000">
                                          <p:stCondLst>
                                            <p:cond delay="1251"/>
                                          </p:stCondLst>
                                        </p:cTn>
                                        <p:tgtEl>
                                          <p:spTgt spid="9"/>
                                        </p:tgtEl>
                                      </p:cBhvr>
                                      <p:to x="100000" y="100000"/>
                                    </p:animScale>
                                    <p:animScale>
                                      <p:cBhvr>
                                        <p:cTn id="24" dur="20">
                                          <p:stCondLst>
                                            <p:cond delay="1356"/>
                                          </p:stCondLst>
                                        </p:cTn>
                                        <p:tgtEl>
                                          <p:spTgt spid="9"/>
                                        </p:tgtEl>
                                      </p:cBhvr>
                                      <p:to x="100000" y="95000"/>
                                    </p:animScale>
                                    <p:animScale>
                                      <p:cBhvr>
                                        <p:cTn id="25" dur="124" decel="50000">
                                          <p:stCondLst>
                                            <p:cond delay="1376"/>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1820100"/>
            <a:ext cx="18565384" cy="2651126"/>
          </a:xfrm>
        </p:spPr>
        <p:txBody>
          <a:bodyPr/>
          <a:lstStyle/>
          <a:p>
            <a:r>
              <a:rPr lang="es-ES" dirty="0"/>
              <a:t>Startup (tiempo de arranque)</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17468414" y="4158478"/>
            <a:ext cx="5857750" cy="8472398"/>
          </a:xfrm>
        </p:spPr>
        <p:txBody>
          <a:bodyPr>
            <a:normAutofit/>
          </a:bodyPr>
          <a:lstStyle/>
          <a:p>
            <a:pPr marL="17271" marR="6908">
              <a:lnSpc>
                <a:spcPts val="2300"/>
              </a:lnSpc>
            </a:pPr>
            <a:r>
              <a:rPr lang="en-US" sz="4000" spc="-14" dirty="0" err="1">
                <a:cs typeface="Segoe UI Light"/>
              </a:rPr>
              <a:t>Detalles</a:t>
            </a:r>
            <a:r>
              <a:rPr lang="en-US" sz="4000" spc="-14" dirty="0">
                <a:cs typeface="Segoe UI Light"/>
              </a:rPr>
              <a:t>:</a:t>
            </a:r>
          </a:p>
          <a:p>
            <a:endParaRPr lang="es-ES" dirty="0"/>
          </a:p>
          <a:p>
            <a:pPr marL="457200" indent="-457200">
              <a:buFont typeface="Arial" panose="020B0604020202020204" pitchFamily="34" charset="0"/>
              <a:buChar char="•"/>
            </a:pPr>
            <a:r>
              <a:rPr lang="es-ES" dirty="0"/>
              <a:t>AOT reduce casi a la mitad el tiempo de arranque!.</a:t>
            </a:r>
          </a:p>
          <a:p>
            <a:pPr marL="457200" indent="-457200">
              <a:buFont typeface="Arial" panose="020B0604020202020204" pitchFamily="34" charset="0"/>
              <a:buChar char="•"/>
            </a:pPr>
            <a:r>
              <a:rPr lang="es-ES" dirty="0"/>
              <a:t>AOT incrementa el tamaño del paquete!.</a:t>
            </a:r>
          </a:p>
          <a:p>
            <a:pPr marL="457200" indent="-457200">
              <a:buFont typeface="Arial" panose="020B0604020202020204" pitchFamily="34" charset="0"/>
              <a:buChar char="•"/>
            </a:pPr>
            <a:r>
              <a:rPr lang="es-ES" dirty="0"/>
              <a:t>La optimización LLVM tiene un ligero impacto en el tiempo de arranque, aunque nos ayuda a tener un paquete más ligero.</a:t>
            </a:r>
          </a:p>
          <a:p>
            <a:endParaRPr lang="es-ES" dirty="0"/>
          </a:p>
        </p:txBody>
      </p:sp>
      <p:pic>
        <p:nvPicPr>
          <p:cNvPr id="3" name="Imagen 2" descr="Imagen que contiene captura de pantalla&#10;&#10;Descripción generada automáticamente">
            <a:extLst>
              <a:ext uri="{FF2B5EF4-FFF2-40B4-BE49-F238E27FC236}">
                <a16:creationId xmlns:a16="http://schemas.microsoft.com/office/drawing/2014/main" id="{A9ECD4BF-368A-4430-9B89-3E8173EC1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38" y="4158478"/>
            <a:ext cx="13293727" cy="8039618"/>
          </a:xfrm>
          <a:prstGeom prst="rect">
            <a:avLst/>
          </a:prstGeom>
        </p:spPr>
      </p:pic>
      <p:pic>
        <p:nvPicPr>
          <p:cNvPr id="7" name="Imagen 6" descr="Imagen que contiene captura de pantalla&#10;&#10;Descripción generada automáticamente">
            <a:extLst>
              <a:ext uri="{FF2B5EF4-FFF2-40B4-BE49-F238E27FC236}">
                <a16:creationId xmlns:a16="http://schemas.microsoft.com/office/drawing/2014/main" id="{4D70FAAB-4ADC-4B4C-A183-08CFF3749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738" y="4158478"/>
            <a:ext cx="13293725" cy="8039618"/>
          </a:xfrm>
          <a:prstGeom prst="rect">
            <a:avLst/>
          </a:prstGeom>
        </p:spPr>
      </p:pic>
    </p:spTree>
    <p:extLst>
      <p:ext uri="{BB962C8B-B14F-4D97-AF65-F5344CB8AC3E}">
        <p14:creationId xmlns:p14="http://schemas.microsoft.com/office/powerpoint/2010/main" val="71072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DEMO: Startup</a:t>
            </a:r>
          </a:p>
        </p:txBody>
      </p:sp>
    </p:spTree>
    <p:extLst>
      <p:ext uri="{BB962C8B-B14F-4D97-AF65-F5344CB8AC3E}">
        <p14:creationId xmlns:p14="http://schemas.microsoft.com/office/powerpoint/2010/main" val="23055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Peticiones Http</a:t>
            </a:r>
          </a:p>
        </p:txBody>
      </p:sp>
    </p:spTree>
    <p:extLst>
      <p:ext uri="{BB962C8B-B14F-4D97-AF65-F5344CB8AC3E}">
        <p14:creationId xmlns:p14="http://schemas.microsoft.com/office/powerpoint/2010/main" val="28005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1820100"/>
            <a:ext cx="18565384" cy="2651126"/>
          </a:xfrm>
        </p:spPr>
        <p:txBody>
          <a:bodyPr/>
          <a:lstStyle/>
          <a:p>
            <a:r>
              <a:rPr lang="es-ES" dirty="0"/>
              <a:t>Peticiones Http</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17468414" y="4158478"/>
            <a:ext cx="5857750" cy="8472398"/>
          </a:xfrm>
        </p:spPr>
        <p:txBody>
          <a:bodyPr>
            <a:normAutofit fontScale="62500" lnSpcReduction="20000"/>
          </a:bodyPr>
          <a:lstStyle/>
          <a:p>
            <a:pPr marL="17271" marR="6908">
              <a:lnSpc>
                <a:spcPts val="2300"/>
              </a:lnSpc>
            </a:pPr>
            <a:r>
              <a:rPr lang="en-US" sz="4000" spc="-14" dirty="0" err="1">
                <a:cs typeface="Segoe UI Light"/>
              </a:rPr>
              <a:t>Detalles</a:t>
            </a:r>
            <a:r>
              <a:rPr lang="en-US" sz="4000" spc="-14" dirty="0">
                <a:cs typeface="Segoe UI Light"/>
              </a:rPr>
              <a:t>:</a:t>
            </a:r>
          </a:p>
          <a:p>
            <a:pPr>
              <a:lnSpc>
                <a:spcPct val="120000"/>
              </a:lnSpc>
            </a:pPr>
            <a:endParaRPr lang="es-ES" sz="4000" dirty="0"/>
          </a:p>
          <a:p>
            <a:pPr marL="457200" indent="-457200">
              <a:lnSpc>
                <a:spcPct val="120000"/>
              </a:lnSpc>
              <a:buFont typeface="Arial" panose="020B0604020202020204" pitchFamily="34" charset="0"/>
              <a:buChar char="•"/>
            </a:pPr>
            <a:r>
              <a:rPr lang="es-ES" sz="4000" dirty="0"/>
              <a:t>La </a:t>
            </a:r>
            <a:r>
              <a:rPr lang="es-ES" sz="4000" b="1" dirty="0"/>
              <a:t>reutilización de </a:t>
            </a:r>
            <a:r>
              <a:rPr lang="es-ES" sz="4000" b="1" dirty="0" err="1"/>
              <a:t>HttpClient</a:t>
            </a:r>
            <a:r>
              <a:rPr lang="es-ES" sz="4000" b="1" dirty="0"/>
              <a:t> </a:t>
            </a:r>
            <a:r>
              <a:rPr lang="es-ES" sz="4000" dirty="0"/>
              <a:t>nos ayuda a reducir drásticamente los tiempos. Esto se debe a que segregará las cosas de las que cada servidor puede depender, como las cookies o </a:t>
            </a:r>
            <a:r>
              <a:rPr lang="es-ES" sz="4000" dirty="0" err="1"/>
              <a:t>DefaultRequestHeaders</a:t>
            </a:r>
            <a:r>
              <a:rPr lang="es-ES" sz="4000" dirty="0"/>
              <a:t>.</a:t>
            </a:r>
          </a:p>
          <a:p>
            <a:pPr marL="457200" indent="-457200">
              <a:lnSpc>
                <a:spcPct val="120000"/>
              </a:lnSpc>
              <a:buFont typeface="Arial" panose="020B0604020202020204" pitchFamily="34" charset="0"/>
              <a:buChar char="•"/>
            </a:pPr>
            <a:r>
              <a:rPr lang="es-ES" sz="4000" dirty="0"/>
              <a:t>Un error común al trabajar con </a:t>
            </a:r>
            <a:r>
              <a:rPr lang="es-ES" sz="4000" dirty="0" err="1"/>
              <a:t>HttpClient</a:t>
            </a:r>
            <a:r>
              <a:rPr lang="es-ES" sz="4000" dirty="0"/>
              <a:t> es descargar el contenido del </a:t>
            </a:r>
            <a:r>
              <a:rPr lang="es-ES" sz="4000" dirty="0" err="1"/>
              <a:t>Json</a:t>
            </a:r>
            <a:r>
              <a:rPr lang="es-ES" sz="4000" dirty="0"/>
              <a:t> en una cadena. El problema es que esto crea una cadena de todo su documento JSON innecesariamente. Impacta en el tiempo y la memoria a utilizar. Usar </a:t>
            </a:r>
            <a:r>
              <a:rPr lang="es-ES" sz="4000" b="1" dirty="0" err="1"/>
              <a:t>Streams</a:t>
            </a:r>
            <a:r>
              <a:rPr lang="es-ES" sz="4000" dirty="0"/>
              <a:t> directamente.</a:t>
            </a:r>
          </a:p>
          <a:p>
            <a:pPr marL="457200" indent="-457200">
              <a:lnSpc>
                <a:spcPct val="120000"/>
              </a:lnSpc>
              <a:buFont typeface="Arial" panose="020B0604020202020204" pitchFamily="34" charset="0"/>
              <a:buChar char="•"/>
            </a:pPr>
            <a:r>
              <a:rPr lang="es-ES" sz="4000" dirty="0"/>
              <a:t>Usar </a:t>
            </a:r>
            <a:r>
              <a:rPr lang="es-ES" sz="4000" b="1" dirty="0"/>
              <a:t>GZIP</a:t>
            </a:r>
            <a:r>
              <a:rPr lang="es-ES" sz="4000" dirty="0"/>
              <a:t> siempre que sea posible.</a:t>
            </a:r>
          </a:p>
          <a:p>
            <a:pPr marL="457200" indent="-457200">
              <a:lnSpc>
                <a:spcPct val="120000"/>
              </a:lnSpc>
              <a:buFont typeface="Arial" panose="020B0604020202020204" pitchFamily="34" charset="0"/>
              <a:buChar char="•"/>
            </a:pPr>
            <a:r>
              <a:rPr lang="es-ES" sz="4000" dirty="0"/>
              <a:t>Usar </a:t>
            </a:r>
            <a:r>
              <a:rPr lang="es-ES" sz="4000" b="1" dirty="0" err="1"/>
              <a:t>Xamarin's</a:t>
            </a:r>
            <a:r>
              <a:rPr lang="es-ES" sz="4000" b="1" dirty="0"/>
              <a:t> </a:t>
            </a:r>
            <a:r>
              <a:rPr lang="es-ES" sz="4000" b="1" dirty="0" err="1"/>
              <a:t>Native</a:t>
            </a:r>
            <a:r>
              <a:rPr lang="es-ES" sz="4000" b="1" dirty="0"/>
              <a:t> </a:t>
            </a:r>
            <a:r>
              <a:rPr lang="es-ES" sz="4000" b="1" dirty="0" err="1"/>
              <a:t>HttpMessageHandlers</a:t>
            </a:r>
            <a:r>
              <a:rPr lang="es-ES" sz="4000" dirty="0"/>
              <a:t>.</a:t>
            </a:r>
          </a:p>
        </p:txBody>
      </p:sp>
      <p:pic>
        <p:nvPicPr>
          <p:cNvPr id="4" name="Imagen 3" descr="Imagen que contiene captura de pantalla&#10;&#10;Descripción generada automáticamente">
            <a:extLst>
              <a:ext uri="{FF2B5EF4-FFF2-40B4-BE49-F238E27FC236}">
                <a16:creationId xmlns:a16="http://schemas.microsoft.com/office/drawing/2014/main" id="{11B32F9A-400E-4110-B21A-703F37A3E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37" y="4158478"/>
            <a:ext cx="13216641" cy="8003042"/>
          </a:xfrm>
          <a:prstGeom prst="rect">
            <a:avLst/>
          </a:prstGeom>
        </p:spPr>
      </p:pic>
    </p:spTree>
    <p:extLst>
      <p:ext uri="{BB962C8B-B14F-4D97-AF65-F5344CB8AC3E}">
        <p14:creationId xmlns:p14="http://schemas.microsoft.com/office/powerpoint/2010/main" val="28653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Otros</a:t>
            </a:r>
          </a:p>
        </p:txBody>
      </p:sp>
    </p:spTree>
    <p:extLst>
      <p:ext uri="{BB962C8B-B14F-4D97-AF65-F5344CB8AC3E}">
        <p14:creationId xmlns:p14="http://schemas.microsoft.com/office/powerpoint/2010/main" val="233021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1820100"/>
            <a:ext cx="18565384" cy="2651126"/>
          </a:xfrm>
        </p:spPr>
        <p:txBody>
          <a:bodyPr/>
          <a:lstStyle/>
          <a:p>
            <a:r>
              <a:rPr lang="es-ES" dirty="0" err="1"/>
              <a:t>IoC</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17468414" y="4158478"/>
            <a:ext cx="5857750" cy="8472398"/>
          </a:xfrm>
        </p:spPr>
        <p:txBody>
          <a:bodyPr>
            <a:normAutofit/>
          </a:bodyPr>
          <a:lstStyle/>
          <a:p>
            <a:pPr marL="17271" marR="6908">
              <a:lnSpc>
                <a:spcPts val="2300"/>
              </a:lnSpc>
            </a:pPr>
            <a:r>
              <a:rPr lang="en-US" sz="4000" spc="-14" dirty="0" err="1">
                <a:cs typeface="Segoe UI Light"/>
              </a:rPr>
              <a:t>Detalles</a:t>
            </a:r>
            <a:r>
              <a:rPr lang="en-US" sz="4000" spc="-14" dirty="0">
                <a:cs typeface="Segoe UI Light"/>
              </a:rPr>
              <a:t>:</a:t>
            </a:r>
          </a:p>
          <a:p>
            <a:pPr marL="17271" marR="6908">
              <a:lnSpc>
                <a:spcPts val="2300"/>
              </a:lnSpc>
            </a:pPr>
            <a:endParaRPr lang="en-US" sz="4000" spc="-14" dirty="0">
              <a:cs typeface="Segoe UI Light"/>
            </a:endParaRPr>
          </a:p>
          <a:p>
            <a:pPr marL="457200" indent="-457200">
              <a:buFont typeface="Arial" panose="020B0604020202020204" pitchFamily="34" charset="0"/>
              <a:buChar char="•"/>
            </a:pPr>
            <a:r>
              <a:rPr lang="en-US" spc="-14" dirty="0">
                <a:cs typeface="Segoe UI Light"/>
              </a:rPr>
              <a:t>Valor </a:t>
            </a:r>
            <a:r>
              <a:rPr lang="en-US" spc="-14" dirty="0" err="1">
                <a:cs typeface="Segoe UI Light"/>
              </a:rPr>
              <a:t>tomado</a:t>
            </a:r>
            <a:r>
              <a:rPr lang="en-US" spc="-14" dirty="0">
                <a:cs typeface="Segoe UI Light"/>
              </a:rPr>
              <a:t> de la media de 5 </a:t>
            </a:r>
            <a:r>
              <a:rPr lang="en-US" spc="-14" dirty="0" err="1">
                <a:cs typeface="Segoe UI Light"/>
              </a:rPr>
              <a:t>medidas</a:t>
            </a:r>
            <a:r>
              <a:rPr lang="en-US" spc="-14" dirty="0">
                <a:cs typeface="Segoe UI Light"/>
              </a:rPr>
              <a:t>.</a:t>
            </a:r>
          </a:p>
          <a:p>
            <a:pPr marL="457200" indent="-457200">
              <a:buFont typeface="Arial" panose="020B0604020202020204" pitchFamily="34" charset="0"/>
              <a:buChar char="•"/>
            </a:pPr>
            <a:r>
              <a:rPr lang="en-US" spc="-14" dirty="0" err="1">
                <a:cs typeface="Segoe UI Light"/>
              </a:rPr>
              <a:t>Aunque</a:t>
            </a:r>
            <a:r>
              <a:rPr lang="en-US" spc="-14" dirty="0">
                <a:cs typeface="Segoe UI Light"/>
              </a:rPr>
              <a:t> con </a:t>
            </a:r>
            <a:r>
              <a:rPr lang="en-US" spc="-14" dirty="0" err="1">
                <a:cs typeface="Segoe UI Light"/>
              </a:rPr>
              <a:t>limitaciones</a:t>
            </a:r>
            <a:r>
              <a:rPr lang="en-US" spc="-14" dirty="0">
                <a:cs typeface="Segoe UI Light"/>
              </a:rPr>
              <a:t>, </a:t>
            </a:r>
            <a:r>
              <a:rPr lang="en-US" spc="-14" dirty="0" err="1">
                <a:cs typeface="Segoe UI Light"/>
              </a:rPr>
              <a:t>DependencyService</a:t>
            </a:r>
            <a:r>
              <a:rPr lang="en-US" spc="-14" dirty="0">
                <a:cs typeface="Segoe UI Light"/>
              </a:rPr>
              <a:t> de </a:t>
            </a:r>
            <a:r>
              <a:rPr lang="en-US" spc="-14" dirty="0" err="1">
                <a:cs typeface="Segoe UI Light"/>
              </a:rPr>
              <a:t>Xamarin.Forms</a:t>
            </a:r>
            <a:r>
              <a:rPr lang="en-US" spc="-14" dirty="0">
                <a:cs typeface="Segoe UI Light"/>
              </a:rPr>
              <a:t> </a:t>
            </a:r>
            <a:r>
              <a:rPr lang="en-US" spc="-14" dirty="0" err="1">
                <a:cs typeface="Segoe UI Light"/>
              </a:rPr>
              <a:t>tiene</a:t>
            </a:r>
            <a:r>
              <a:rPr lang="en-US" spc="-14" dirty="0">
                <a:cs typeface="Segoe UI Light"/>
              </a:rPr>
              <a:t> un </a:t>
            </a:r>
            <a:r>
              <a:rPr lang="en-US" spc="-14" dirty="0" err="1">
                <a:cs typeface="Segoe UI Light"/>
              </a:rPr>
              <a:t>rendimiento</a:t>
            </a:r>
            <a:r>
              <a:rPr lang="en-US" spc="-14" dirty="0">
                <a:cs typeface="Segoe UI Light"/>
              </a:rPr>
              <a:t> </a:t>
            </a:r>
            <a:r>
              <a:rPr lang="en-US" spc="-14" dirty="0" err="1">
                <a:cs typeface="Segoe UI Light"/>
              </a:rPr>
              <a:t>muy</a:t>
            </a:r>
            <a:r>
              <a:rPr lang="en-US" spc="-14" dirty="0">
                <a:cs typeface="Segoe UI Light"/>
              </a:rPr>
              <a:t> </a:t>
            </a:r>
            <a:r>
              <a:rPr lang="en-US" spc="-14" dirty="0" err="1">
                <a:cs typeface="Segoe UI Light"/>
              </a:rPr>
              <a:t>bueno</a:t>
            </a:r>
            <a:r>
              <a:rPr lang="en-US" spc="-14" dirty="0">
                <a:cs typeface="Segoe UI Light"/>
              </a:rPr>
              <a:t>.</a:t>
            </a:r>
          </a:p>
          <a:p>
            <a:pPr marL="457200" indent="-457200">
              <a:buFont typeface="Arial" panose="020B0604020202020204" pitchFamily="34" charset="0"/>
              <a:buChar char="•"/>
            </a:pPr>
            <a:r>
              <a:rPr lang="es-ES" dirty="0"/>
              <a:t>Entre las librerías más utilizadas, </a:t>
            </a:r>
            <a:r>
              <a:rPr lang="es-ES" dirty="0" err="1"/>
              <a:t>TinyIoC</a:t>
            </a:r>
            <a:r>
              <a:rPr lang="es-ES" dirty="0"/>
              <a:t> o </a:t>
            </a:r>
            <a:r>
              <a:rPr lang="es-ES" dirty="0" err="1"/>
              <a:t>DryIoC</a:t>
            </a:r>
            <a:r>
              <a:rPr lang="es-ES" dirty="0"/>
              <a:t> entre otras destaca como una de las más rápidas.</a:t>
            </a:r>
          </a:p>
          <a:p>
            <a:endParaRPr lang="es-ES" dirty="0"/>
          </a:p>
        </p:txBody>
      </p:sp>
      <p:pic>
        <p:nvPicPr>
          <p:cNvPr id="3" name="Imagen 2" descr="Imagen que contiene captura de pantalla&#10;&#10;Descripción generada automáticamente">
            <a:extLst>
              <a:ext uri="{FF2B5EF4-FFF2-40B4-BE49-F238E27FC236}">
                <a16:creationId xmlns:a16="http://schemas.microsoft.com/office/drawing/2014/main" id="{713E6372-ACF2-454C-B59B-92891CD02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38" y="4158478"/>
            <a:ext cx="13336072" cy="8075359"/>
          </a:xfrm>
          <a:prstGeom prst="rect">
            <a:avLst/>
          </a:prstGeom>
        </p:spPr>
      </p:pic>
      <p:pic>
        <p:nvPicPr>
          <p:cNvPr id="4" name="Imagen 3" descr="Imagen que contiene captura de pantalla, mapa, texto&#10;&#10;Descripción generada automáticamente">
            <a:extLst>
              <a:ext uri="{FF2B5EF4-FFF2-40B4-BE49-F238E27FC236}">
                <a16:creationId xmlns:a16="http://schemas.microsoft.com/office/drawing/2014/main" id="{FE41D79B-E079-48EE-AAF5-DB522F12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738" y="4158478"/>
            <a:ext cx="13352824" cy="8075359"/>
          </a:xfrm>
          <a:prstGeom prst="rect">
            <a:avLst/>
          </a:prstGeom>
        </p:spPr>
      </p:pic>
    </p:spTree>
    <p:extLst>
      <p:ext uri="{BB962C8B-B14F-4D97-AF65-F5344CB8AC3E}">
        <p14:creationId xmlns:p14="http://schemas.microsoft.com/office/powerpoint/2010/main" val="31289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0" y="1392490"/>
            <a:ext cx="21029831" cy="2651126"/>
          </a:xfrm>
        </p:spPr>
        <p:txBody>
          <a:bodyPr>
            <a:normAutofit/>
          </a:bodyPr>
          <a:lstStyle/>
          <a:p>
            <a:r>
              <a:rPr lang="en-US" sz="7200" b="1" dirty="0">
                <a:latin typeface="Calibri (Cuerpo)"/>
              </a:rPr>
              <a:t>Custom Renderers</a:t>
            </a:r>
          </a:p>
        </p:txBody>
      </p:sp>
      <p:sp>
        <p:nvSpPr>
          <p:cNvPr id="4" name="Rettangolo 104">
            <a:extLst>
              <a:ext uri="{FF2B5EF4-FFF2-40B4-BE49-F238E27FC236}">
                <a16:creationId xmlns:a16="http://schemas.microsoft.com/office/drawing/2014/main" id="{35D9A9A8-84C6-42DC-87D4-49831D0C956F}"/>
              </a:ext>
            </a:extLst>
          </p:cNvPr>
          <p:cNvSpPr/>
          <p:nvPr/>
        </p:nvSpPr>
        <p:spPr>
          <a:xfrm>
            <a:off x="1823735" y="3656474"/>
            <a:ext cx="21207930" cy="8156079"/>
          </a:xfrm>
          <a:prstGeom prst="rect">
            <a:avLst/>
          </a:prstGeom>
        </p:spPr>
        <p:txBody>
          <a:bodyPr wrap="square">
            <a:spAutoFit/>
          </a:bodyPr>
          <a:lstStyle/>
          <a:p>
            <a:r>
              <a:rPr lang="it-IT" sz="3200" dirty="0">
                <a:latin typeface="Consolas" panose="020B0609020204030204" pitchFamily="49" charset="0"/>
              </a:rPr>
              <a:t>protected override void OnElementChanged (ElementChangedEventArgs&lt;NativeListView&gt; e)</a:t>
            </a:r>
          </a:p>
          <a:p>
            <a:r>
              <a:rPr lang="it-IT" sz="3200" dirty="0">
                <a:latin typeface="Consolas" panose="020B0609020204030204" pitchFamily="49" charset="0"/>
              </a:rPr>
              <a:t>{</a:t>
            </a:r>
          </a:p>
          <a:p>
            <a:r>
              <a:rPr lang="it-IT" sz="3200" dirty="0">
                <a:latin typeface="Consolas" panose="020B0609020204030204" pitchFamily="49" charset="0"/>
              </a:rPr>
              <a:t>  base.OnElementChanged (e);</a:t>
            </a:r>
          </a:p>
          <a:p>
            <a:endParaRPr lang="it-IT" sz="3200" dirty="0">
              <a:latin typeface="Consolas" panose="020B0609020204030204" pitchFamily="49" charset="0"/>
            </a:endParaRPr>
          </a:p>
          <a:p>
            <a:r>
              <a:rPr lang="it-IT" sz="3200" dirty="0">
                <a:latin typeface="Consolas" panose="020B0609020204030204" pitchFamily="49" charset="0"/>
              </a:rPr>
              <a:t>  if (Control == null) {</a:t>
            </a:r>
          </a:p>
          <a:p>
            <a:r>
              <a:rPr lang="it-IT" sz="3200" dirty="0">
                <a:latin typeface="Consolas" panose="020B0609020204030204" pitchFamily="49" charset="0"/>
              </a:rPr>
              <a:t>    // Instantiate the native control</a:t>
            </a:r>
          </a:p>
          <a:p>
            <a:r>
              <a:rPr lang="it-IT" sz="3200" dirty="0">
                <a:latin typeface="Consolas" panose="020B0609020204030204" pitchFamily="49" charset="0"/>
              </a:rPr>
              <a:t>  }</a:t>
            </a:r>
          </a:p>
          <a:p>
            <a:endParaRPr lang="it-IT" sz="3200" dirty="0">
              <a:latin typeface="Consolas" panose="020B0609020204030204" pitchFamily="49" charset="0"/>
            </a:endParaRPr>
          </a:p>
          <a:p>
            <a:r>
              <a:rPr lang="it-IT" sz="3200" dirty="0">
                <a:highlight>
                  <a:srgbClr val="FFFF00"/>
                </a:highlight>
                <a:latin typeface="Consolas" panose="020B0609020204030204" pitchFamily="49" charset="0"/>
              </a:rPr>
              <a:t>  if (e.OldElement != null) {</a:t>
            </a:r>
          </a:p>
          <a:p>
            <a:r>
              <a:rPr lang="it-IT" sz="3200" dirty="0">
                <a:highlight>
                  <a:srgbClr val="FFFF00"/>
                </a:highlight>
                <a:latin typeface="Consolas" panose="020B0609020204030204" pitchFamily="49" charset="0"/>
              </a:rPr>
              <a:t>    // Unsubscribe from event handlers and cleanup any resources</a:t>
            </a:r>
          </a:p>
          <a:p>
            <a:r>
              <a:rPr lang="it-IT" sz="3200" dirty="0">
                <a:highlight>
                  <a:srgbClr val="FFFF00"/>
                </a:highlight>
                <a:latin typeface="Consolas" panose="020B0609020204030204" pitchFamily="49" charset="0"/>
              </a:rPr>
              <a:t>  }</a:t>
            </a:r>
          </a:p>
          <a:p>
            <a:endParaRPr lang="it-IT" sz="3200" dirty="0">
              <a:latin typeface="Consolas" panose="020B0609020204030204" pitchFamily="49" charset="0"/>
            </a:endParaRPr>
          </a:p>
          <a:p>
            <a:r>
              <a:rPr lang="it-IT" sz="3200" dirty="0">
                <a:latin typeface="Consolas" panose="020B0609020204030204" pitchFamily="49" charset="0"/>
              </a:rPr>
              <a:t>  if (e.NewElement != null) {</a:t>
            </a:r>
          </a:p>
          <a:p>
            <a:r>
              <a:rPr lang="it-IT" sz="3200" dirty="0">
                <a:latin typeface="Consolas" panose="020B0609020204030204" pitchFamily="49" charset="0"/>
              </a:rPr>
              <a:t>    // Configure the control and subscribe to event handlers</a:t>
            </a:r>
          </a:p>
          <a:p>
            <a:r>
              <a:rPr lang="it-IT" sz="3200" dirty="0">
                <a:latin typeface="Consolas" panose="020B0609020204030204" pitchFamily="49" charset="0"/>
              </a:rPr>
              <a:t>  }</a:t>
            </a:r>
          </a:p>
          <a:p>
            <a:r>
              <a:rPr lang="it-IT" sz="3200" dirty="0">
                <a:latin typeface="Consolas" panose="020B0609020204030204" pitchFamily="49" charset="0"/>
              </a:rPr>
              <a:t>}</a:t>
            </a:r>
          </a:p>
        </p:txBody>
      </p:sp>
      <p:sp>
        <p:nvSpPr>
          <p:cNvPr id="5" name="object 5">
            <a:extLst>
              <a:ext uri="{FF2B5EF4-FFF2-40B4-BE49-F238E27FC236}">
                <a16:creationId xmlns:a16="http://schemas.microsoft.com/office/drawing/2014/main" id="{CD2A12FE-F59F-4735-8527-9187D70A1454}"/>
              </a:ext>
            </a:extLst>
          </p:cNvPr>
          <p:cNvSpPr/>
          <p:nvPr/>
        </p:nvSpPr>
        <p:spPr>
          <a:xfrm>
            <a:off x="1750013" y="3519643"/>
            <a:ext cx="21583988" cy="8292910"/>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spTree>
    <p:extLst>
      <p:ext uri="{BB962C8B-B14F-4D97-AF65-F5344CB8AC3E}">
        <p14:creationId xmlns:p14="http://schemas.microsoft.com/office/powerpoint/2010/main" val="327691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0" y="1392490"/>
            <a:ext cx="21029831" cy="2651126"/>
          </a:xfrm>
        </p:spPr>
        <p:txBody>
          <a:bodyPr>
            <a:normAutofit/>
          </a:bodyPr>
          <a:lstStyle/>
          <a:p>
            <a:r>
              <a:rPr lang="en-US" sz="7200" b="1" dirty="0" err="1">
                <a:latin typeface="Calibri (Cuerpo)"/>
              </a:rPr>
              <a:t>Compresión</a:t>
            </a:r>
            <a:r>
              <a:rPr lang="en-US" sz="7200" b="1" dirty="0">
                <a:latin typeface="Calibri (Cuerpo)"/>
              </a:rPr>
              <a:t> de Layout</a:t>
            </a:r>
          </a:p>
        </p:txBody>
      </p:sp>
      <p:sp>
        <p:nvSpPr>
          <p:cNvPr id="3" name="TextBox 2"/>
          <p:cNvSpPr txBox="1"/>
          <p:nvPr/>
        </p:nvSpPr>
        <p:spPr>
          <a:xfrm>
            <a:off x="1676291" y="4043616"/>
            <a:ext cx="22172316" cy="9233297"/>
          </a:xfrm>
          <a:prstGeom prst="rect">
            <a:avLst/>
          </a:prstGeom>
          <a:noFill/>
        </p:spPr>
        <p:txBody>
          <a:bodyPr wrap="square" rtlCol="0">
            <a:spAutoFit/>
          </a:bodyPr>
          <a:lstStyle/>
          <a:p>
            <a:pPr marL="914354" indent="-914354">
              <a:buFont typeface="Arial" panose="020B0604020202020204" pitchFamily="34" charset="0"/>
              <a:buChar char="•"/>
            </a:pPr>
            <a:r>
              <a:rPr lang="es-ES" sz="5400" b="1" dirty="0" err="1"/>
              <a:t>Layout</a:t>
            </a:r>
            <a:r>
              <a:rPr lang="es-ES" sz="5400" b="1" dirty="0"/>
              <a:t> </a:t>
            </a:r>
            <a:r>
              <a:rPr lang="es-ES" sz="5400" b="1" dirty="0" err="1"/>
              <a:t>Compression</a:t>
            </a:r>
            <a:r>
              <a:rPr lang="es-ES" sz="5400" dirty="0"/>
              <a:t> permite indicar elementos con anidamiento innecesario y optar a no crear </a:t>
            </a:r>
            <a:r>
              <a:rPr lang="es-ES" sz="5400" dirty="0" err="1"/>
              <a:t>layout</a:t>
            </a:r>
            <a:r>
              <a:rPr lang="es-ES" sz="5400" dirty="0"/>
              <a:t>. Con esta opción habilitada los </a:t>
            </a:r>
            <a:r>
              <a:rPr lang="es-ES" sz="5400" dirty="0" err="1"/>
              <a:t>layouts</a:t>
            </a:r>
            <a:r>
              <a:rPr lang="es-ES" sz="5400" dirty="0"/>
              <a:t> se optimizarán en tiempo de compilación permitiendo obtener un mejor rendimiento en tiempo de ejecución.</a:t>
            </a:r>
          </a:p>
          <a:p>
            <a:pPr marL="914354" indent="-914354">
              <a:buFont typeface="Arial" panose="020B0604020202020204" pitchFamily="34" charset="0"/>
              <a:buChar char="•"/>
            </a:pPr>
            <a:endParaRPr lang="es-ES" sz="5400" dirty="0">
              <a:cs typeface="Helvetica" panose="020B0604020202020204" pitchFamily="34" charset="0"/>
            </a:endParaRPr>
          </a:p>
          <a:p>
            <a:pPr marL="914354" indent="-914354">
              <a:buFont typeface="Arial" panose="020B0604020202020204" pitchFamily="34" charset="0"/>
              <a:buChar char="•"/>
            </a:pPr>
            <a:endParaRPr lang="es-ES" sz="5400" dirty="0">
              <a:cs typeface="Helvetica" panose="020B0604020202020204" pitchFamily="34" charset="0"/>
            </a:endParaRPr>
          </a:p>
          <a:p>
            <a:pPr marL="914354" indent="-914354">
              <a:buFont typeface="Arial" panose="020B0604020202020204" pitchFamily="34" charset="0"/>
              <a:buChar char="•"/>
            </a:pPr>
            <a:endParaRPr lang="es-ES" sz="5400" dirty="0">
              <a:cs typeface="Helvetica" panose="020B0604020202020204" pitchFamily="34" charset="0"/>
            </a:endParaRPr>
          </a:p>
          <a:p>
            <a:pPr marL="914354" indent="-914354">
              <a:buFont typeface="Arial" panose="020B0604020202020204" pitchFamily="34" charset="0"/>
              <a:buChar char="•"/>
            </a:pPr>
            <a:endParaRPr lang="es-ES" sz="5400" dirty="0">
              <a:cs typeface="Helvetica" panose="020B0604020202020204" pitchFamily="34" charset="0"/>
            </a:endParaRPr>
          </a:p>
          <a:p>
            <a:pPr marL="914354" indent="-914354">
              <a:buFont typeface="Arial" panose="020B0604020202020204" pitchFamily="34" charset="0"/>
              <a:buChar char="•"/>
            </a:pPr>
            <a:r>
              <a:rPr lang="es-ES" sz="5400" dirty="0" err="1">
                <a:cs typeface="Helvetica" panose="020B0604020202020204" pitchFamily="34" charset="0"/>
              </a:rPr>
              <a:t>Layout</a:t>
            </a:r>
            <a:r>
              <a:rPr lang="es-ES" sz="5400" dirty="0">
                <a:cs typeface="Helvetica" panose="020B0604020202020204" pitchFamily="34" charset="0"/>
              </a:rPr>
              <a:t> </a:t>
            </a:r>
            <a:r>
              <a:rPr lang="es-ES" sz="5400" dirty="0" err="1">
                <a:cs typeface="Helvetica" panose="020B0604020202020204" pitchFamily="34" charset="0"/>
              </a:rPr>
              <a:t>Compression</a:t>
            </a:r>
            <a:r>
              <a:rPr lang="es-ES" sz="5400" dirty="0">
                <a:cs typeface="Helvetica" panose="020B0604020202020204" pitchFamily="34" charset="0"/>
              </a:rPr>
              <a:t> elimina </a:t>
            </a:r>
            <a:r>
              <a:rPr lang="es-ES" sz="5400" dirty="0" err="1">
                <a:cs typeface="Helvetica" panose="020B0604020202020204" pitchFamily="34" charset="0"/>
              </a:rPr>
              <a:t>layouts</a:t>
            </a:r>
            <a:r>
              <a:rPr lang="es-ES" sz="5400" dirty="0">
                <a:cs typeface="Helvetica" panose="020B0604020202020204" pitchFamily="34" charset="0"/>
              </a:rPr>
              <a:t> encargados de gestionar aspectos como gestos, etc. Si tu </a:t>
            </a:r>
            <a:r>
              <a:rPr lang="es-ES" sz="5400" dirty="0" err="1">
                <a:cs typeface="Helvetica" panose="020B0604020202020204" pitchFamily="34" charset="0"/>
              </a:rPr>
              <a:t>Layout</a:t>
            </a:r>
            <a:r>
              <a:rPr lang="es-ES" sz="5400" dirty="0">
                <a:cs typeface="Helvetica" panose="020B0604020202020204" pitchFamily="34" charset="0"/>
              </a:rPr>
              <a:t> utiliza las propiedades</a:t>
            </a:r>
            <a:r>
              <a:rPr lang="en-US" sz="5400" dirty="0">
                <a:cs typeface="Helvetica" panose="020B0604020202020204" pitchFamily="34" charset="0"/>
              </a:rPr>
              <a:t> </a:t>
            </a:r>
            <a:r>
              <a:rPr lang="en-US" sz="5400" b="1" dirty="0">
                <a:cs typeface="Helvetica" panose="020B0604020202020204" pitchFamily="34" charset="0"/>
              </a:rPr>
              <a:t>Rotation, Scale, </a:t>
            </a:r>
            <a:r>
              <a:rPr lang="en-US" sz="5400" b="1" dirty="0" err="1">
                <a:cs typeface="Helvetica" panose="020B0604020202020204" pitchFamily="34" charset="0"/>
              </a:rPr>
              <a:t>TranslationX</a:t>
            </a:r>
            <a:r>
              <a:rPr lang="en-US" sz="5400" b="1" dirty="0">
                <a:cs typeface="Helvetica" panose="020B0604020202020204" pitchFamily="34" charset="0"/>
              </a:rPr>
              <a:t> o </a:t>
            </a:r>
            <a:r>
              <a:rPr lang="en-US" sz="5400" b="1" dirty="0" err="1">
                <a:cs typeface="Helvetica" panose="020B0604020202020204" pitchFamily="34" charset="0"/>
              </a:rPr>
              <a:t>TranslationY</a:t>
            </a:r>
            <a:r>
              <a:rPr lang="en-US" sz="5400" dirty="0">
                <a:cs typeface="Helvetica" panose="020B0604020202020204" pitchFamily="34" charset="0"/>
              </a:rPr>
              <a:t> (entre </a:t>
            </a:r>
            <a:r>
              <a:rPr lang="en-US" sz="5400" dirty="0" err="1">
                <a:cs typeface="Helvetica" panose="020B0604020202020204" pitchFamily="34" charset="0"/>
              </a:rPr>
              <a:t>otras</a:t>
            </a:r>
            <a:r>
              <a:rPr lang="en-US" sz="5400" dirty="0">
                <a:cs typeface="Helvetica" panose="020B0604020202020204" pitchFamily="34" charset="0"/>
              </a:rPr>
              <a:t>), no es un </a:t>
            </a:r>
            <a:r>
              <a:rPr lang="en-US" sz="5400" dirty="0" err="1">
                <a:cs typeface="Helvetica" panose="020B0604020202020204" pitchFamily="34" charset="0"/>
              </a:rPr>
              <a:t>buen</a:t>
            </a:r>
            <a:r>
              <a:rPr lang="en-US" sz="5400" dirty="0">
                <a:cs typeface="Helvetica" panose="020B0604020202020204" pitchFamily="34" charset="0"/>
              </a:rPr>
              <a:t> </a:t>
            </a:r>
            <a:r>
              <a:rPr lang="en-US" sz="5400" dirty="0" err="1">
                <a:cs typeface="Helvetica" panose="020B0604020202020204" pitchFamily="34" charset="0"/>
              </a:rPr>
              <a:t>candidato</a:t>
            </a:r>
            <a:r>
              <a:rPr lang="en-US" sz="5400" dirty="0">
                <a:cs typeface="Helvetica" panose="020B0604020202020204" pitchFamily="34" charset="0"/>
              </a:rPr>
              <a:t>. </a:t>
            </a:r>
          </a:p>
        </p:txBody>
      </p:sp>
      <p:sp>
        <p:nvSpPr>
          <p:cNvPr id="4" name="Rettangolo 104">
            <a:extLst>
              <a:ext uri="{FF2B5EF4-FFF2-40B4-BE49-F238E27FC236}">
                <a16:creationId xmlns:a16="http://schemas.microsoft.com/office/drawing/2014/main" id="{5FB82597-A92B-4F6F-A7DB-2B7446ABF1B9}"/>
              </a:ext>
            </a:extLst>
          </p:cNvPr>
          <p:cNvSpPr/>
          <p:nvPr/>
        </p:nvSpPr>
        <p:spPr>
          <a:xfrm>
            <a:off x="2738135" y="7802929"/>
            <a:ext cx="21207930" cy="1569660"/>
          </a:xfrm>
          <a:prstGeom prst="rect">
            <a:avLst/>
          </a:prstGeom>
        </p:spPr>
        <p:txBody>
          <a:bodyPr wrap="square">
            <a:spAutoFit/>
          </a:bodyPr>
          <a:lstStyle/>
          <a:p>
            <a:r>
              <a:rPr lang="en-US" sz="3200" dirty="0">
                <a:latin typeface="Consolas" panose="020B0609020204030204" pitchFamily="49" charset="0"/>
              </a:rPr>
              <a:t>&lt;Grid</a:t>
            </a:r>
          </a:p>
          <a:p>
            <a:r>
              <a:rPr lang="en-US" sz="3200" dirty="0">
                <a:latin typeface="Consolas" panose="020B0609020204030204" pitchFamily="49" charset="0"/>
              </a:rPr>
              <a:t>     </a:t>
            </a:r>
            <a:r>
              <a:rPr lang="en-US" sz="3200" dirty="0" err="1">
                <a:latin typeface="Consolas" panose="020B0609020204030204" pitchFamily="49" charset="0"/>
              </a:rPr>
              <a:t>CompressedLayout.IsHeadless</a:t>
            </a:r>
            <a:r>
              <a:rPr lang="en-US" sz="3200" dirty="0">
                <a:latin typeface="Consolas" panose="020B0609020204030204" pitchFamily="49" charset="0"/>
              </a:rPr>
              <a:t>="true"&gt;</a:t>
            </a:r>
          </a:p>
          <a:p>
            <a:r>
              <a:rPr lang="en-US" sz="3200" dirty="0">
                <a:latin typeface="Consolas" panose="020B0609020204030204" pitchFamily="49" charset="0"/>
              </a:rPr>
              <a:t>&lt;/Grid&gt;</a:t>
            </a:r>
            <a:endParaRPr lang="it-IT" sz="3200" dirty="0">
              <a:latin typeface="Consolas" panose="020B0609020204030204" pitchFamily="49" charset="0"/>
            </a:endParaRPr>
          </a:p>
        </p:txBody>
      </p:sp>
      <p:sp>
        <p:nvSpPr>
          <p:cNvPr id="5" name="object 5">
            <a:extLst>
              <a:ext uri="{FF2B5EF4-FFF2-40B4-BE49-F238E27FC236}">
                <a16:creationId xmlns:a16="http://schemas.microsoft.com/office/drawing/2014/main" id="{5640CB91-78D6-4104-89C4-EDFFFC2625B7}"/>
              </a:ext>
            </a:extLst>
          </p:cNvPr>
          <p:cNvSpPr/>
          <p:nvPr/>
        </p:nvSpPr>
        <p:spPr>
          <a:xfrm>
            <a:off x="2664413" y="7666098"/>
            <a:ext cx="20041708" cy="1926137"/>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spTree>
    <p:extLst>
      <p:ext uri="{BB962C8B-B14F-4D97-AF65-F5344CB8AC3E}">
        <p14:creationId xmlns:p14="http://schemas.microsoft.com/office/powerpoint/2010/main" val="7639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0" y="1392490"/>
            <a:ext cx="21029831" cy="2651126"/>
          </a:xfrm>
        </p:spPr>
        <p:txBody>
          <a:bodyPr>
            <a:normAutofit/>
          </a:bodyPr>
          <a:lstStyle/>
          <a:p>
            <a:r>
              <a:rPr lang="en-US" sz="7200" b="1" dirty="0" err="1">
                <a:latin typeface="Calibri (Cuerpo)"/>
              </a:rPr>
              <a:t>Compresión</a:t>
            </a:r>
            <a:r>
              <a:rPr lang="en-US" sz="7200" b="1" dirty="0">
                <a:latin typeface="Calibri (Cuerpo)"/>
              </a:rPr>
              <a:t> de Layout</a:t>
            </a:r>
          </a:p>
        </p:txBody>
      </p:sp>
      <p:sp>
        <p:nvSpPr>
          <p:cNvPr id="7" name="Rettangolo 104">
            <a:extLst>
              <a:ext uri="{FF2B5EF4-FFF2-40B4-BE49-F238E27FC236}">
                <a16:creationId xmlns:a16="http://schemas.microsoft.com/office/drawing/2014/main" id="{0BAD1BE8-A112-485C-B448-D3E83C51E67D}"/>
              </a:ext>
            </a:extLst>
          </p:cNvPr>
          <p:cNvSpPr/>
          <p:nvPr/>
        </p:nvSpPr>
        <p:spPr>
          <a:xfrm>
            <a:off x="1676290" y="4118969"/>
            <a:ext cx="7521498" cy="7478970"/>
          </a:xfrm>
          <a:prstGeom prst="rect">
            <a:avLst/>
          </a:prstGeom>
        </p:spPr>
        <p:txBody>
          <a:bodyPr wrap="square">
            <a:spAutoFit/>
          </a:bodyPr>
          <a:lstStyle/>
          <a:p>
            <a:r>
              <a:rPr lang="en-US" sz="3200" dirty="0">
                <a:latin typeface="Consolas" panose="020B0609020204030204" pitchFamily="49" charset="0"/>
              </a:rPr>
              <a:t>&lt;</a:t>
            </a:r>
            <a:r>
              <a:rPr lang="en-US" sz="3200" dirty="0" err="1">
                <a:latin typeface="Consolas" panose="020B0609020204030204" pitchFamily="49" charset="0"/>
              </a:rPr>
              <a:t>ContentView</a:t>
            </a:r>
            <a:r>
              <a:rPr lang="en-US" sz="3200" dirty="0">
                <a:latin typeface="Consolas" panose="020B0609020204030204" pitchFamily="49" charset="0"/>
              </a:rPr>
              <a:t> ...&gt;</a:t>
            </a:r>
          </a:p>
          <a:p>
            <a:r>
              <a:rPr lang="en-US" sz="3200" dirty="0">
                <a:latin typeface="Consolas" panose="020B0609020204030204" pitchFamily="49" charset="0"/>
              </a:rPr>
              <a:t>    &lt;</a:t>
            </a:r>
            <a:r>
              <a:rPr lang="en-US" sz="3200" dirty="0" err="1">
                <a:latin typeface="Consolas" panose="020B0609020204030204" pitchFamily="49" charset="0"/>
              </a:rPr>
              <a:t>StackLayout</a:t>
            </a:r>
            <a:r>
              <a:rPr lang="en-US" sz="3200" dirty="0">
                <a:latin typeface="Consolas" panose="020B0609020204030204" pitchFamily="49" charset="0"/>
              </a:rPr>
              <a:t>&gt;</a:t>
            </a:r>
          </a:p>
          <a:p>
            <a:r>
              <a:rPr lang="en-US" sz="3200" dirty="0">
                <a:latin typeface="Consolas" panose="020B0609020204030204" pitchFamily="49" charset="0"/>
              </a:rPr>
              <a:t>        &lt;</a:t>
            </a:r>
            <a:r>
              <a:rPr lang="en-US" sz="3200" dirty="0" err="1">
                <a:latin typeface="Consolas" panose="020B0609020204030204" pitchFamily="49" charset="0"/>
              </a:rPr>
              <a:t>StackLayout</a:t>
            </a:r>
            <a:r>
              <a:rPr lang="en-US" sz="3200" dirty="0">
                <a:latin typeface="Consolas" panose="020B0609020204030204" pitchFamily="49" charset="0"/>
              </a:rPr>
              <a:t> ...&gt;</a:t>
            </a:r>
          </a:p>
          <a:p>
            <a:r>
              <a:rPr lang="en-US" sz="3200" dirty="0">
                <a:latin typeface="Consolas" panose="020B0609020204030204" pitchFamily="49" charset="0"/>
              </a:rPr>
              <a:t>            &lt;</a:t>
            </a:r>
            <a:r>
              <a:rPr lang="en-US" sz="3200" dirty="0" err="1">
                <a:latin typeface="Consolas" panose="020B0609020204030204" pitchFamily="49" charset="0"/>
              </a:rPr>
              <a:t>AbsoluteLayout</a:t>
            </a:r>
            <a:r>
              <a:rPr lang="en-US" sz="3200" dirty="0">
                <a:latin typeface="Consolas" panose="020B0609020204030204" pitchFamily="49" charset="0"/>
              </a:rPr>
              <a:t> ...&gt;</a:t>
            </a:r>
          </a:p>
          <a:p>
            <a:r>
              <a:rPr lang="en-US" sz="3200" dirty="0">
                <a:latin typeface="Consolas" panose="020B0609020204030204" pitchFamily="49" charset="0"/>
              </a:rPr>
              <a:t>                &lt;Button ... /&gt;    </a:t>
            </a:r>
          </a:p>
          <a:p>
            <a:r>
              <a:rPr lang="en-US" sz="3200" dirty="0">
                <a:latin typeface="Consolas" panose="020B0609020204030204" pitchFamily="49" charset="0"/>
              </a:rPr>
              <a:t>                &lt;Image ... /&gt;</a:t>
            </a:r>
          </a:p>
          <a:p>
            <a:r>
              <a:rPr lang="en-US" sz="3200" dirty="0">
                <a:latin typeface="Consolas" panose="020B0609020204030204" pitchFamily="49" charset="0"/>
              </a:rPr>
              <a:t>                &lt;Image ... /&gt;</a:t>
            </a:r>
          </a:p>
          <a:p>
            <a:r>
              <a:rPr lang="en-US" sz="3200" dirty="0">
                <a:latin typeface="Consolas" panose="020B0609020204030204" pitchFamily="49" charset="0"/>
              </a:rPr>
              <a:t>                &lt;</a:t>
            </a:r>
            <a:r>
              <a:rPr lang="en-US" sz="3200" dirty="0" err="1">
                <a:latin typeface="Consolas" panose="020B0609020204030204" pitchFamily="49" charset="0"/>
              </a:rPr>
              <a:t>BoxView</a:t>
            </a:r>
            <a:r>
              <a:rPr lang="en-US" sz="3200" dirty="0">
                <a:latin typeface="Consolas" panose="020B0609020204030204" pitchFamily="49" charset="0"/>
              </a:rPr>
              <a:t> ... /&gt;</a:t>
            </a:r>
          </a:p>
          <a:p>
            <a:r>
              <a:rPr lang="en-US" sz="3200" dirty="0">
                <a:latin typeface="Consolas" panose="020B0609020204030204" pitchFamily="49" charset="0"/>
              </a:rPr>
              <a:t>                &lt;Label ... /&gt;</a:t>
            </a:r>
          </a:p>
          <a:p>
            <a:r>
              <a:rPr lang="en-US" sz="3200" dirty="0">
                <a:latin typeface="Consolas" panose="020B0609020204030204" pitchFamily="49" charset="0"/>
              </a:rPr>
              <a:t>                &lt;Button ... /&gt;</a:t>
            </a:r>
          </a:p>
          <a:p>
            <a:r>
              <a:rPr lang="en-US" sz="3200" dirty="0">
                <a:latin typeface="Consolas" panose="020B0609020204030204" pitchFamily="49" charset="0"/>
              </a:rPr>
              <a:t>            &lt;/</a:t>
            </a:r>
            <a:r>
              <a:rPr lang="en-US" sz="3200" dirty="0" err="1">
                <a:latin typeface="Consolas" panose="020B0609020204030204" pitchFamily="49" charset="0"/>
              </a:rPr>
              <a:t>AbsoluteLayout</a:t>
            </a:r>
            <a:r>
              <a:rPr lang="en-US" sz="3200" dirty="0">
                <a:latin typeface="Consolas" panose="020B0609020204030204" pitchFamily="49" charset="0"/>
              </a:rPr>
              <a:t>&gt;</a:t>
            </a:r>
          </a:p>
          <a:p>
            <a:r>
              <a:rPr lang="en-US" sz="3200" dirty="0">
                <a:latin typeface="Consolas" panose="020B0609020204030204" pitchFamily="49" charset="0"/>
              </a:rPr>
              <a:t>        &lt;/</a:t>
            </a:r>
            <a:r>
              <a:rPr lang="en-US" sz="3200" dirty="0" err="1">
                <a:latin typeface="Consolas" panose="020B0609020204030204" pitchFamily="49" charset="0"/>
              </a:rPr>
              <a:t>StackLayout</a:t>
            </a:r>
            <a:r>
              <a:rPr lang="en-US" sz="3200" dirty="0">
                <a:latin typeface="Consolas" panose="020B0609020204030204" pitchFamily="49" charset="0"/>
              </a:rPr>
              <a:t>&gt;</a:t>
            </a:r>
          </a:p>
          <a:p>
            <a:r>
              <a:rPr lang="en-US" sz="3200" dirty="0">
                <a:latin typeface="Consolas" panose="020B0609020204030204" pitchFamily="49" charset="0"/>
              </a:rPr>
              <a:t>        &lt;Label ... /&gt;</a:t>
            </a:r>
          </a:p>
          <a:p>
            <a:r>
              <a:rPr lang="en-US" sz="3200" dirty="0">
                <a:latin typeface="Consolas" panose="020B0609020204030204" pitchFamily="49" charset="0"/>
              </a:rPr>
              <a:t>    &lt;/</a:t>
            </a:r>
            <a:r>
              <a:rPr lang="en-US" sz="3200" dirty="0" err="1">
                <a:latin typeface="Consolas" panose="020B0609020204030204" pitchFamily="49" charset="0"/>
              </a:rPr>
              <a:t>StackLayout</a:t>
            </a:r>
            <a:r>
              <a:rPr lang="en-US" sz="3200" dirty="0">
                <a:latin typeface="Consolas" panose="020B0609020204030204" pitchFamily="49" charset="0"/>
              </a:rPr>
              <a:t>&gt;    </a:t>
            </a:r>
          </a:p>
          <a:p>
            <a:r>
              <a:rPr lang="en-US" sz="3200" dirty="0">
                <a:latin typeface="Consolas" panose="020B0609020204030204" pitchFamily="49" charset="0"/>
              </a:rPr>
              <a:t>&lt;/</a:t>
            </a:r>
            <a:r>
              <a:rPr lang="en-US" sz="3200" dirty="0" err="1">
                <a:latin typeface="Consolas" panose="020B0609020204030204" pitchFamily="49" charset="0"/>
              </a:rPr>
              <a:t>ContentView</a:t>
            </a:r>
            <a:r>
              <a:rPr lang="en-US" sz="3200" dirty="0">
                <a:latin typeface="Consolas" panose="020B0609020204030204" pitchFamily="49" charset="0"/>
              </a:rPr>
              <a:t>&gt;</a:t>
            </a:r>
            <a:endParaRPr lang="it-IT" sz="3200" dirty="0">
              <a:latin typeface="Consolas" panose="020B0609020204030204" pitchFamily="49" charset="0"/>
            </a:endParaRPr>
          </a:p>
        </p:txBody>
      </p:sp>
      <p:sp>
        <p:nvSpPr>
          <p:cNvPr id="8" name="object 5">
            <a:extLst>
              <a:ext uri="{FF2B5EF4-FFF2-40B4-BE49-F238E27FC236}">
                <a16:creationId xmlns:a16="http://schemas.microsoft.com/office/drawing/2014/main" id="{53E0546B-D17C-4803-ABE0-31709442ACF2}"/>
              </a:ext>
            </a:extLst>
          </p:cNvPr>
          <p:cNvSpPr/>
          <p:nvPr/>
        </p:nvSpPr>
        <p:spPr>
          <a:xfrm>
            <a:off x="1676290" y="3943385"/>
            <a:ext cx="7915945" cy="7782450"/>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7200"/>
          </a:p>
        </p:txBody>
      </p:sp>
      <p:pic>
        <p:nvPicPr>
          <p:cNvPr id="10" name="Imagen 9">
            <a:extLst>
              <a:ext uri="{FF2B5EF4-FFF2-40B4-BE49-F238E27FC236}">
                <a16:creationId xmlns:a16="http://schemas.microsoft.com/office/drawing/2014/main" id="{4169EBF5-8160-462D-8118-AEEBE3968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1261" y="3943385"/>
            <a:ext cx="6748690" cy="7654554"/>
          </a:xfrm>
          <a:prstGeom prst="rect">
            <a:avLst/>
          </a:prstGeom>
        </p:spPr>
      </p:pic>
      <p:pic>
        <p:nvPicPr>
          <p:cNvPr id="14" name="Imagen 13">
            <a:extLst>
              <a:ext uri="{FF2B5EF4-FFF2-40B4-BE49-F238E27FC236}">
                <a16:creationId xmlns:a16="http://schemas.microsoft.com/office/drawing/2014/main" id="{45DB2BB7-4AAC-426B-B54D-45A98A818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76" y="3943385"/>
            <a:ext cx="7299165" cy="7654554"/>
          </a:xfrm>
          <a:prstGeom prst="rect">
            <a:avLst/>
          </a:prstGeom>
        </p:spPr>
      </p:pic>
      <p:sp>
        <p:nvSpPr>
          <p:cNvPr id="15" name="Rectángulo 14">
            <a:extLst>
              <a:ext uri="{FF2B5EF4-FFF2-40B4-BE49-F238E27FC236}">
                <a16:creationId xmlns:a16="http://schemas.microsoft.com/office/drawing/2014/main" id="{1DC396EF-92FF-412F-8BB1-682A5B57E4F5}"/>
              </a:ext>
            </a:extLst>
          </p:cNvPr>
          <p:cNvSpPr/>
          <p:nvPr/>
        </p:nvSpPr>
        <p:spPr>
          <a:xfrm>
            <a:off x="12191205" y="11596421"/>
            <a:ext cx="1805431" cy="646331"/>
          </a:xfrm>
          <a:prstGeom prst="rect">
            <a:avLst/>
          </a:prstGeom>
        </p:spPr>
        <p:txBody>
          <a:bodyPr wrap="none">
            <a:spAutoFit/>
          </a:bodyPr>
          <a:lstStyle/>
          <a:p>
            <a:r>
              <a:rPr lang="es-ES" dirty="0"/>
              <a:t>17 </a:t>
            </a:r>
            <a:r>
              <a:rPr lang="es-ES" dirty="0" err="1"/>
              <a:t>views</a:t>
            </a:r>
            <a:endParaRPr lang="es-ES" dirty="0"/>
          </a:p>
        </p:txBody>
      </p:sp>
      <p:sp>
        <p:nvSpPr>
          <p:cNvPr id="16" name="Rectángulo 15">
            <a:extLst>
              <a:ext uri="{FF2B5EF4-FFF2-40B4-BE49-F238E27FC236}">
                <a16:creationId xmlns:a16="http://schemas.microsoft.com/office/drawing/2014/main" id="{189E2780-E8D6-4196-BEBA-AFEB4EFCE9CB}"/>
              </a:ext>
            </a:extLst>
          </p:cNvPr>
          <p:cNvSpPr/>
          <p:nvPr/>
        </p:nvSpPr>
        <p:spPr>
          <a:xfrm>
            <a:off x="18377244" y="11596420"/>
            <a:ext cx="4328877" cy="1200329"/>
          </a:xfrm>
          <a:prstGeom prst="rect">
            <a:avLst/>
          </a:prstGeom>
        </p:spPr>
        <p:txBody>
          <a:bodyPr wrap="none">
            <a:spAutoFit/>
          </a:bodyPr>
          <a:lstStyle/>
          <a:p>
            <a:r>
              <a:rPr lang="es-ES" dirty="0"/>
              <a:t>14 </a:t>
            </a:r>
            <a:r>
              <a:rPr lang="es-ES" dirty="0" err="1"/>
              <a:t>views</a:t>
            </a:r>
            <a:r>
              <a:rPr lang="es-ES" dirty="0"/>
              <a:t> (8 utilizando </a:t>
            </a:r>
          </a:p>
          <a:p>
            <a:r>
              <a:rPr lang="es-ES" dirty="0" err="1"/>
              <a:t>Fast</a:t>
            </a:r>
            <a:r>
              <a:rPr lang="es-ES" dirty="0"/>
              <a:t> Renderers)</a:t>
            </a:r>
          </a:p>
        </p:txBody>
      </p:sp>
    </p:spTree>
    <p:extLst>
      <p:ext uri="{BB962C8B-B14F-4D97-AF65-F5344CB8AC3E}">
        <p14:creationId xmlns:p14="http://schemas.microsoft.com/office/powerpoint/2010/main" val="79191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5" grpId="0"/>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0" y="1392490"/>
            <a:ext cx="21029831" cy="2651126"/>
          </a:xfrm>
        </p:spPr>
        <p:txBody>
          <a:bodyPr>
            <a:normAutofit/>
          </a:bodyPr>
          <a:lstStyle/>
          <a:p>
            <a:r>
              <a:rPr lang="en-US" sz="7200" b="1" dirty="0" err="1">
                <a:latin typeface="Calibri (Cuerpo)"/>
              </a:rPr>
              <a:t>Recuerda</a:t>
            </a:r>
            <a:r>
              <a:rPr lang="en-US" sz="7200" b="1" dirty="0">
                <a:latin typeface="Calibri (Cuerpo)"/>
              </a:rPr>
              <a:t>!</a:t>
            </a:r>
          </a:p>
        </p:txBody>
      </p:sp>
      <p:sp>
        <p:nvSpPr>
          <p:cNvPr id="3" name="TextBox 2"/>
          <p:cNvSpPr txBox="1"/>
          <p:nvPr/>
        </p:nvSpPr>
        <p:spPr>
          <a:xfrm>
            <a:off x="1676291" y="4043616"/>
            <a:ext cx="22172316" cy="6863417"/>
          </a:xfrm>
          <a:prstGeom prst="rect">
            <a:avLst/>
          </a:prstGeom>
          <a:noFill/>
        </p:spPr>
        <p:txBody>
          <a:bodyPr wrap="square" rtlCol="0">
            <a:spAutoFit/>
          </a:bodyPr>
          <a:lstStyle/>
          <a:p>
            <a:pPr marL="914354" indent="-914354">
              <a:buFont typeface="Arial" panose="020B0604020202020204" pitchFamily="34" charset="0"/>
              <a:buChar char="•"/>
            </a:pPr>
            <a:r>
              <a:rPr lang="en-US" sz="8800" dirty="0" err="1">
                <a:cs typeface="Helvetica" panose="020B0604020202020204" pitchFamily="34" charset="0"/>
              </a:rPr>
              <a:t>Muchos</a:t>
            </a:r>
            <a:r>
              <a:rPr lang="en-US" sz="8800" dirty="0">
                <a:cs typeface="Helvetica" panose="020B0604020202020204" pitchFamily="34" charset="0"/>
              </a:rPr>
              <a:t> de </a:t>
            </a:r>
            <a:r>
              <a:rPr lang="en-US" sz="8800" dirty="0" err="1">
                <a:cs typeface="Helvetica" panose="020B0604020202020204" pitchFamily="34" charset="0"/>
              </a:rPr>
              <a:t>los</a:t>
            </a:r>
            <a:r>
              <a:rPr lang="en-US" sz="8800" dirty="0">
                <a:cs typeface="Helvetica" panose="020B0604020202020204" pitchFamily="34" charset="0"/>
              </a:rPr>
              <a:t> </a:t>
            </a:r>
            <a:r>
              <a:rPr lang="en-US" sz="8800" dirty="0" err="1">
                <a:cs typeface="Helvetica" panose="020B0604020202020204" pitchFamily="34" charset="0"/>
              </a:rPr>
              <a:t>puntos</a:t>
            </a:r>
            <a:r>
              <a:rPr lang="en-US" sz="8800" dirty="0">
                <a:cs typeface="Helvetica" panose="020B0604020202020204" pitchFamily="34" charset="0"/>
              </a:rPr>
              <a:t> </a:t>
            </a:r>
            <a:r>
              <a:rPr lang="en-US" sz="8800" dirty="0" err="1">
                <a:cs typeface="Helvetica" panose="020B0604020202020204" pitchFamily="34" charset="0"/>
              </a:rPr>
              <a:t>vistos</a:t>
            </a:r>
            <a:r>
              <a:rPr lang="en-US" sz="8800" dirty="0">
                <a:cs typeface="Helvetica" panose="020B0604020202020204" pitchFamily="34" charset="0"/>
              </a:rPr>
              <a:t> </a:t>
            </a:r>
            <a:r>
              <a:rPr lang="en-US" sz="8800" dirty="0" err="1">
                <a:cs typeface="Helvetica" panose="020B0604020202020204" pitchFamily="34" charset="0"/>
              </a:rPr>
              <a:t>os</a:t>
            </a:r>
            <a:r>
              <a:rPr lang="en-US" sz="8800" dirty="0">
                <a:cs typeface="Helvetica" panose="020B0604020202020204" pitchFamily="34" charset="0"/>
              </a:rPr>
              <a:t> </a:t>
            </a:r>
            <a:r>
              <a:rPr lang="en-US" sz="8800" dirty="0" err="1">
                <a:cs typeface="Helvetica" panose="020B0604020202020204" pitchFamily="34" charset="0"/>
              </a:rPr>
              <a:t>daran</a:t>
            </a:r>
            <a:r>
              <a:rPr lang="en-US" sz="8800" dirty="0">
                <a:cs typeface="Helvetica" panose="020B0604020202020204" pitchFamily="34" charset="0"/>
              </a:rPr>
              <a:t> </a:t>
            </a:r>
            <a:r>
              <a:rPr lang="en-US" sz="8800" dirty="0" err="1">
                <a:cs typeface="Helvetica" panose="020B0604020202020204" pitchFamily="34" charset="0"/>
              </a:rPr>
              <a:t>pequeñas</a:t>
            </a:r>
            <a:r>
              <a:rPr lang="en-US" sz="8800" dirty="0">
                <a:cs typeface="Helvetica" panose="020B0604020202020204" pitchFamily="34" charset="0"/>
              </a:rPr>
              <a:t> </a:t>
            </a:r>
            <a:r>
              <a:rPr lang="en-US" sz="8800" dirty="0" err="1">
                <a:cs typeface="Helvetica" panose="020B0604020202020204" pitchFamily="34" charset="0"/>
              </a:rPr>
              <a:t>mejoras</a:t>
            </a:r>
            <a:r>
              <a:rPr lang="en-US" sz="8800" dirty="0">
                <a:cs typeface="Helvetica" panose="020B0604020202020204" pitchFamily="34" charset="0"/>
              </a:rPr>
              <a:t> </a:t>
            </a:r>
            <a:r>
              <a:rPr lang="en-US" sz="8800" dirty="0" err="1">
                <a:cs typeface="Helvetica" panose="020B0604020202020204" pitchFamily="34" charset="0"/>
              </a:rPr>
              <a:t>en</a:t>
            </a:r>
            <a:r>
              <a:rPr lang="en-US" sz="8800" dirty="0">
                <a:cs typeface="Helvetica" panose="020B0604020202020204" pitchFamily="34" charset="0"/>
              </a:rPr>
              <a:t> el </a:t>
            </a:r>
            <a:r>
              <a:rPr lang="en-US" sz="8800" dirty="0" err="1">
                <a:cs typeface="Helvetica" panose="020B0604020202020204" pitchFamily="34" charset="0"/>
              </a:rPr>
              <a:t>rendimiento</a:t>
            </a:r>
            <a:r>
              <a:rPr lang="en-US" sz="8800" dirty="0">
                <a:cs typeface="Helvetica" panose="020B0604020202020204" pitchFamily="34" charset="0"/>
              </a:rPr>
              <a:t>. No hay </a:t>
            </a:r>
            <a:r>
              <a:rPr lang="en-US" sz="8800" i="1" dirty="0">
                <a:cs typeface="Helvetica" panose="020B0604020202020204" pitchFamily="34" charset="0"/>
              </a:rPr>
              <a:t>“</a:t>
            </a:r>
            <a:r>
              <a:rPr lang="en-US" sz="8800" i="1" dirty="0" err="1">
                <a:cs typeface="Helvetica" panose="020B0604020202020204" pitchFamily="34" charset="0"/>
              </a:rPr>
              <a:t>líneas</a:t>
            </a:r>
            <a:r>
              <a:rPr lang="en-US" sz="8800" i="1" dirty="0">
                <a:cs typeface="Helvetica" panose="020B0604020202020204" pitchFamily="34" charset="0"/>
              </a:rPr>
              <a:t> </a:t>
            </a:r>
            <a:r>
              <a:rPr lang="en-US" sz="8800" i="1" dirty="0" err="1">
                <a:cs typeface="Helvetica" panose="020B0604020202020204" pitchFamily="34" charset="0"/>
              </a:rPr>
              <a:t>mágicas</a:t>
            </a:r>
            <a:r>
              <a:rPr lang="en-US" sz="8800" i="1" dirty="0">
                <a:cs typeface="Helvetica" panose="020B0604020202020204" pitchFamily="34" charset="0"/>
              </a:rPr>
              <a:t>”, </a:t>
            </a:r>
            <a:r>
              <a:rPr lang="en-US" sz="8800" dirty="0" err="1">
                <a:cs typeface="Helvetica" panose="020B0604020202020204" pitchFamily="34" charset="0"/>
              </a:rPr>
              <a:t>hablamos</a:t>
            </a:r>
            <a:r>
              <a:rPr lang="en-US" sz="8800" dirty="0">
                <a:cs typeface="Helvetica" panose="020B0604020202020204" pitchFamily="34" charset="0"/>
              </a:rPr>
              <a:t> de un </a:t>
            </a:r>
            <a:r>
              <a:rPr lang="en-US" sz="8800" i="1" dirty="0">
                <a:cs typeface="Helvetica" panose="020B0604020202020204" pitchFamily="34" charset="0"/>
              </a:rPr>
              <a:t>“</a:t>
            </a:r>
            <a:r>
              <a:rPr lang="en-US" sz="8800" i="1" dirty="0" err="1">
                <a:cs typeface="Helvetica" panose="020B0604020202020204" pitchFamily="34" charset="0"/>
              </a:rPr>
              <a:t>suma</a:t>
            </a:r>
            <a:r>
              <a:rPr lang="en-US" sz="8800" i="1" dirty="0">
                <a:cs typeface="Helvetica" panose="020B0604020202020204" pitchFamily="34" charset="0"/>
              </a:rPr>
              <a:t> y </a:t>
            </a:r>
            <a:r>
              <a:rPr lang="en-US" sz="8800" i="1" dirty="0" err="1">
                <a:cs typeface="Helvetica" panose="020B0604020202020204" pitchFamily="34" charset="0"/>
              </a:rPr>
              <a:t>sigue</a:t>
            </a:r>
            <a:r>
              <a:rPr lang="en-US" sz="8800" i="1" dirty="0">
                <a:cs typeface="Helvetica" panose="020B0604020202020204" pitchFamily="34" charset="0"/>
              </a:rPr>
              <a:t>”</a:t>
            </a:r>
            <a:r>
              <a:rPr lang="en-US" sz="8800" dirty="0">
                <a:cs typeface="Helvetica" panose="020B0604020202020204" pitchFamily="34" charset="0"/>
              </a:rPr>
              <a:t>.</a:t>
            </a:r>
          </a:p>
          <a:p>
            <a:pPr marL="914354" indent="-914354">
              <a:buFont typeface="Arial" panose="020B0604020202020204" pitchFamily="34" charset="0"/>
              <a:buChar char="•"/>
            </a:pPr>
            <a:r>
              <a:rPr lang="en-US" sz="8800" dirty="0">
                <a:cs typeface="Helvetica" panose="020B0604020202020204" pitchFamily="34" charset="0"/>
              </a:rPr>
              <a:t>Cambio a </a:t>
            </a:r>
            <a:r>
              <a:rPr lang="en-US" sz="8800" dirty="0" err="1">
                <a:cs typeface="Helvetica" panose="020B0604020202020204" pitchFamily="34" charset="0"/>
              </a:rPr>
              <a:t>cambio</a:t>
            </a:r>
            <a:r>
              <a:rPr lang="en-US" sz="8800" dirty="0">
                <a:cs typeface="Helvetica" panose="020B0604020202020204" pitchFamily="34" charset="0"/>
              </a:rPr>
              <a:t> </a:t>
            </a:r>
            <a:r>
              <a:rPr lang="en-US" sz="8800" dirty="0" err="1">
                <a:cs typeface="Helvetica" panose="020B0604020202020204" pitchFamily="34" charset="0"/>
              </a:rPr>
              <a:t>si</a:t>
            </a:r>
            <a:r>
              <a:rPr lang="en-US" sz="8800" dirty="0">
                <a:cs typeface="Helvetica" panose="020B0604020202020204" pitchFamily="34" charset="0"/>
              </a:rPr>
              <a:t> se </a:t>
            </a:r>
            <a:r>
              <a:rPr lang="en-US" sz="8800" dirty="0" err="1">
                <a:cs typeface="Helvetica" panose="020B0604020202020204" pitchFamily="34" charset="0"/>
              </a:rPr>
              <a:t>consiguen</a:t>
            </a:r>
            <a:r>
              <a:rPr lang="en-US" sz="8800" dirty="0">
                <a:cs typeface="Helvetica" panose="020B0604020202020204" pitchFamily="34" charset="0"/>
              </a:rPr>
              <a:t> </a:t>
            </a:r>
            <a:r>
              <a:rPr lang="en-US" sz="8800" dirty="0" err="1">
                <a:cs typeface="Helvetica" panose="020B0604020202020204" pitchFamily="34" charset="0"/>
              </a:rPr>
              <a:t>resultados</a:t>
            </a:r>
            <a:r>
              <a:rPr lang="en-US" sz="8800" dirty="0">
                <a:cs typeface="Helvetica" panose="020B0604020202020204" pitchFamily="34" charset="0"/>
              </a:rPr>
              <a:t>.</a:t>
            </a:r>
          </a:p>
        </p:txBody>
      </p:sp>
    </p:spTree>
    <p:extLst>
      <p:ext uri="{BB962C8B-B14F-4D97-AF65-F5344CB8AC3E}">
        <p14:creationId xmlns:p14="http://schemas.microsoft.com/office/powerpoint/2010/main" val="304772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25" y="580324"/>
            <a:ext cx="23310162" cy="1798957"/>
          </a:xfrm>
        </p:spPr>
        <p:txBody>
          <a:bodyPr/>
          <a:lstStyle/>
          <a:p>
            <a:pPr algn="ctr"/>
            <a:r>
              <a:rPr lang="en-US" dirty="0"/>
              <a:t>Xamarin Classic</a:t>
            </a:r>
          </a:p>
        </p:txBody>
      </p:sp>
      <p:sp>
        <p:nvSpPr>
          <p:cNvPr id="14" name="TextBox 13"/>
          <p:cNvSpPr txBox="1"/>
          <p:nvPr/>
        </p:nvSpPr>
        <p:spPr>
          <a:xfrm>
            <a:off x="2360113" y="10921437"/>
            <a:ext cx="8711359" cy="2056604"/>
          </a:xfrm>
          <a:prstGeom prst="rect">
            <a:avLst/>
          </a:prstGeom>
          <a:noFill/>
        </p:spPr>
        <p:txBody>
          <a:bodyPr wrap="square" lIns="358547" tIns="286837" rIns="358547" bIns="286837" rtlCol="0">
            <a:spAutoFit/>
          </a:bodyPr>
          <a:lstStyle/>
          <a:p>
            <a:pPr defTabSz="1828113" fontAlgn="base">
              <a:spcBef>
                <a:spcPct val="0"/>
              </a:spcBef>
              <a:spcAft>
                <a:spcPct val="0"/>
              </a:spcAft>
            </a:pPr>
            <a:r>
              <a:rPr lang="en-US" sz="3200" dirty="0">
                <a:solidFill>
                  <a:srgbClr val="70ACBB"/>
                </a:solidFill>
              </a:rPr>
              <a:t>Base de </a:t>
            </a:r>
            <a:r>
              <a:rPr lang="en-US" sz="3200" dirty="0" err="1">
                <a:solidFill>
                  <a:srgbClr val="70ACBB"/>
                </a:solidFill>
              </a:rPr>
              <a:t>código</a:t>
            </a:r>
            <a:r>
              <a:rPr lang="en-US" sz="3200" dirty="0">
                <a:solidFill>
                  <a:srgbClr val="70ACBB"/>
                </a:solidFill>
              </a:rPr>
              <a:t> C# </a:t>
            </a:r>
            <a:r>
              <a:rPr lang="en-US" sz="3200" dirty="0" err="1">
                <a:solidFill>
                  <a:srgbClr val="70ACBB"/>
                </a:solidFill>
              </a:rPr>
              <a:t>compartido</a:t>
            </a:r>
            <a:r>
              <a:rPr lang="en-US" sz="3200" dirty="0">
                <a:solidFill>
                  <a:srgbClr val="70ACBB"/>
                </a:solidFill>
              </a:rPr>
              <a:t>  </a:t>
            </a:r>
            <a:endParaRPr lang="en-US" sz="3200" dirty="0">
              <a:solidFill>
                <a:srgbClr val="6FBD23"/>
              </a:solidFill>
            </a:endParaRPr>
          </a:p>
          <a:p>
            <a:pPr defTabSz="1828113" fontAlgn="base">
              <a:spcBef>
                <a:spcPct val="0"/>
              </a:spcBef>
              <a:spcAft>
                <a:spcPct val="0"/>
              </a:spcAft>
            </a:pPr>
            <a:r>
              <a:rPr lang="en-US" sz="3200" dirty="0">
                <a:solidFill>
                  <a:srgbClr val="70ACBB"/>
                </a:solidFill>
              </a:rPr>
              <a:t>100% de </a:t>
            </a:r>
            <a:r>
              <a:rPr lang="en-US" sz="3200" dirty="0" err="1">
                <a:solidFill>
                  <a:srgbClr val="70ACBB"/>
                </a:solidFill>
              </a:rPr>
              <a:t>acceso</a:t>
            </a:r>
            <a:r>
              <a:rPr lang="en-US" sz="3200" dirty="0">
                <a:solidFill>
                  <a:srgbClr val="70ACBB"/>
                </a:solidFill>
              </a:rPr>
              <a:t> a APIs </a:t>
            </a:r>
            <a:r>
              <a:rPr lang="en-US" sz="3200" dirty="0" err="1">
                <a:solidFill>
                  <a:srgbClr val="70ACBB"/>
                </a:solidFill>
              </a:rPr>
              <a:t>nativas</a:t>
            </a:r>
            <a:endParaRPr lang="en-US" sz="3200" dirty="0">
              <a:solidFill>
                <a:srgbClr val="6FBD23"/>
              </a:solidFill>
            </a:endParaRPr>
          </a:p>
          <a:p>
            <a:pPr defTabSz="1828113" fontAlgn="base">
              <a:spcBef>
                <a:spcPct val="0"/>
              </a:spcBef>
              <a:spcAft>
                <a:spcPct val="0"/>
              </a:spcAft>
            </a:pPr>
            <a:r>
              <a:rPr lang="en-US" sz="3200" dirty="0">
                <a:solidFill>
                  <a:srgbClr val="70ACBB"/>
                </a:solidFill>
              </a:rPr>
              <a:t>Alto </a:t>
            </a:r>
            <a:r>
              <a:rPr lang="en-US" sz="3200" dirty="0" err="1">
                <a:solidFill>
                  <a:srgbClr val="70ACBB"/>
                </a:solidFill>
              </a:rPr>
              <a:t>rendimiento</a:t>
            </a:r>
            <a:endParaRPr lang="en-US" sz="3200" dirty="0">
              <a:solidFill>
                <a:srgbClr val="70ACBB"/>
              </a:solidFill>
            </a:endParaRPr>
          </a:p>
        </p:txBody>
      </p:sp>
      <p:sp>
        <p:nvSpPr>
          <p:cNvPr id="20" name="Left Brace 19"/>
          <p:cNvSpPr/>
          <p:nvPr/>
        </p:nvSpPr>
        <p:spPr>
          <a:xfrm rot="5400000">
            <a:off x="11971290" y="1075491"/>
            <a:ext cx="469539" cy="19691892"/>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828643"/>
            <a:endParaRPr lang="en-US" sz="3530">
              <a:ln w="38100" cmpd="sng">
                <a:solidFill>
                  <a:srgbClr val="000000"/>
                </a:solidFill>
                <a:prstDash val="dash"/>
              </a:ln>
              <a:solidFill>
                <a:srgbClr val="404040"/>
              </a:solidFill>
            </a:endParaRPr>
          </a:p>
        </p:txBody>
      </p:sp>
      <p:grpSp>
        <p:nvGrpSpPr>
          <p:cNvPr id="3" name="Group 2"/>
          <p:cNvGrpSpPr/>
          <p:nvPr/>
        </p:nvGrpSpPr>
        <p:grpSpPr>
          <a:xfrm>
            <a:off x="5786460" y="2890156"/>
            <a:ext cx="12839198" cy="7285637"/>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r>
                <a:rPr lang="en-US" sz="156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r>
                <a:rPr lang="en-US" sz="156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57"/>
            </a:xfrm>
            <a:prstGeom prst="rect">
              <a:avLst/>
            </a:prstGeom>
            <a:noFill/>
          </p:spPr>
          <p:txBody>
            <a:bodyPr wrap="square" lIns="358547" tIns="286837" rIns="358547" bIns="286837" rtlCol="0">
              <a:spAutoFit/>
            </a:bodyPr>
            <a:lstStyle/>
            <a:p>
              <a:pPr algn="ctr" defTabSz="1828113" fontAlgn="base">
                <a:spcBef>
                  <a:spcPct val="0"/>
                </a:spcBef>
                <a:spcAft>
                  <a:spcPct val="0"/>
                </a:spcAft>
              </a:pPr>
              <a:r>
                <a:rPr lang="en-US" sz="313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r>
                <a:rPr lang="en-US" sz="156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r>
                <a:rPr lang="en-US" sz="156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57"/>
            </a:xfrm>
            <a:prstGeom prst="rect">
              <a:avLst/>
            </a:prstGeom>
            <a:noFill/>
          </p:spPr>
          <p:txBody>
            <a:bodyPr wrap="square" lIns="358547" tIns="286837" rIns="358547" bIns="286837" rtlCol="0">
              <a:spAutoFit/>
            </a:bodyPr>
            <a:lstStyle/>
            <a:p>
              <a:pPr algn="ctr" defTabSz="1828113" fontAlgn="base">
                <a:spcBef>
                  <a:spcPct val="0"/>
                </a:spcBef>
                <a:spcAft>
                  <a:spcPct val="0"/>
                </a:spcAft>
              </a:pPr>
              <a:r>
                <a:rPr lang="en-US" sz="3136" dirty="0">
                  <a:solidFill>
                    <a:srgbClr val="FFFFFF"/>
                  </a:solidFill>
                </a:rPr>
                <a:t>Windows C# UI</a:t>
              </a:r>
            </a:p>
          </p:txBody>
        </p:sp>
        <p:sp>
          <p:nvSpPr>
            <p:cNvPr id="43" name="TextBox 42"/>
            <p:cNvSpPr txBox="1"/>
            <p:nvPr/>
          </p:nvSpPr>
          <p:spPr>
            <a:xfrm>
              <a:off x="4962445" y="2150169"/>
              <a:ext cx="2104077" cy="530957"/>
            </a:xfrm>
            <a:prstGeom prst="rect">
              <a:avLst/>
            </a:prstGeom>
            <a:noFill/>
          </p:spPr>
          <p:txBody>
            <a:bodyPr wrap="square" lIns="358547" tIns="286837" rIns="358547" bIns="286837" rtlCol="0">
              <a:spAutoFit/>
            </a:bodyPr>
            <a:lstStyle/>
            <a:p>
              <a:pPr algn="ctr" defTabSz="1828113" fontAlgn="base">
                <a:spcBef>
                  <a:spcPct val="0"/>
                </a:spcBef>
                <a:spcAft>
                  <a:spcPct val="0"/>
                </a:spcAft>
              </a:pPr>
              <a:r>
                <a:rPr lang="en-US" sz="3136" dirty="0">
                  <a:solidFill>
                    <a:srgbClr val="FFFFFF"/>
                  </a:solidFill>
                </a:rPr>
                <a:t>Android C# UI</a:t>
              </a:r>
            </a:p>
          </p:txBody>
        </p:sp>
        <p:sp>
          <p:nvSpPr>
            <p:cNvPr id="19" name="TextBox 18"/>
            <p:cNvSpPr txBox="1"/>
            <p:nvPr/>
          </p:nvSpPr>
          <p:spPr>
            <a:xfrm>
              <a:off x="2830401" y="3439156"/>
              <a:ext cx="6393683" cy="893099"/>
            </a:xfrm>
            <a:prstGeom prst="rect">
              <a:avLst/>
            </a:prstGeom>
            <a:noFill/>
          </p:spPr>
          <p:txBody>
            <a:bodyPr wrap="square" lIns="358547" tIns="286837" rIns="358547" bIns="286837" rtlCol="0">
              <a:spAutoFit/>
            </a:bodyPr>
            <a:lstStyle/>
            <a:p>
              <a:pPr algn="ctr" defTabSz="1828113" fontAlgn="base">
                <a:spcBef>
                  <a:spcPct val="0"/>
                </a:spcBef>
                <a:spcAft>
                  <a:spcPct val="0"/>
                </a:spcAft>
              </a:pPr>
              <a:r>
                <a:rPr lang="en-US" sz="7842" dirty="0" err="1">
                  <a:solidFill>
                    <a:srgbClr val="FFFFFF"/>
                  </a:solidFill>
                </a:rPr>
                <a:t>Código</a:t>
              </a:r>
              <a:r>
                <a:rPr lang="en-US" sz="7842" dirty="0">
                  <a:solidFill>
                    <a:srgbClr val="FFFFFF"/>
                  </a:solidFill>
                </a:rPr>
                <a:t> </a:t>
              </a:r>
              <a:r>
                <a:rPr lang="en-US" sz="7842" dirty="0" err="1">
                  <a:solidFill>
                    <a:srgbClr val="FFFFFF"/>
                  </a:solidFill>
                </a:rPr>
                <a:t>compartido</a:t>
              </a:r>
              <a:r>
                <a:rPr lang="en-US" sz="7842" dirty="0">
                  <a:solidFill>
                    <a:srgbClr val="FFFFFF"/>
                  </a:solidFill>
                </a:rPr>
                <a:t> C#</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endParaRPr lang="en-US" sz="156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endParaRPr lang="en-US" sz="156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endParaRPr lang="en-US" sz="156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pic>
        <p:nvPicPr>
          <p:cNvPr id="5" name="Imagen 4"/>
          <p:cNvPicPr>
            <a:picLocks noChangeAspect="1"/>
          </p:cNvPicPr>
          <p:nvPr/>
        </p:nvPicPr>
        <p:blipFill>
          <a:blip r:embed="rId6"/>
          <a:stretch>
            <a:fillRect/>
          </a:stretch>
        </p:blipFill>
        <p:spPr>
          <a:xfrm>
            <a:off x="1735857" y="11523232"/>
            <a:ext cx="914468" cy="914468"/>
          </a:xfrm>
          <a:prstGeom prst="rect">
            <a:avLst/>
          </a:prstGeom>
        </p:spPr>
      </p:pic>
      <p:sp>
        <p:nvSpPr>
          <p:cNvPr id="25" name="TextBox 13"/>
          <p:cNvSpPr txBox="1"/>
          <p:nvPr/>
        </p:nvSpPr>
        <p:spPr>
          <a:xfrm>
            <a:off x="14568982" y="11131903"/>
            <a:ext cx="7483023" cy="1564161"/>
          </a:xfrm>
          <a:prstGeom prst="rect">
            <a:avLst/>
          </a:prstGeom>
          <a:noFill/>
        </p:spPr>
        <p:txBody>
          <a:bodyPr wrap="square" lIns="358547" tIns="286837" rIns="358547" bIns="286837" rtlCol="0">
            <a:spAutoFit/>
          </a:bodyPr>
          <a:lstStyle/>
          <a:p>
            <a:pPr defTabSz="1828113" fontAlgn="base">
              <a:spcBef>
                <a:spcPct val="0"/>
              </a:spcBef>
              <a:spcAft>
                <a:spcPct val="0"/>
              </a:spcAft>
            </a:pPr>
            <a:r>
              <a:rPr lang="en-US" sz="3200" dirty="0">
                <a:solidFill>
                  <a:srgbClr val="70ACBB"/>
                </a:solidFill>
              </a:rPr>
              <a:t>Interfaces </a:t>
            </a:r>
            <a:r>
              <a:rPr lang="en-US" sz="3200" dirty="0" err="1">
                <a:solidFill>
                  <a:srgbClr val="70ACBB"/>
                </a:solidFill>
              </a:rPr>
              <a:t>dependientes</a:t>
            </a:r>
            <a:r>
              <a:rPr lang="en-US" sz="3200" dirty="0">
                <a:solidFill>
                  <a:srgbClr val="70ACBB"/>
                </a:solidFill>
              </a:rPr>
              <a:t> de </a:t>
            </a:r>
            <a:r>
              <a:rPr lang="en-US" sz="3200" dirty="0" err="1">
                <a:solidFill>
                  <a:srgbClr val="70ACBB"/>
                </a:solidFill>
              </a:rPr>
              <a:t>código</a:t>
            </a:r>
            <a:r>
              <a:rPr lang="en-US" sz="3200" dirty="0">
                <a:solidFill>
                  <a:srgbClr val="70ACBB"/>
                </a:solidFill>
              </a:rPr>
              <a:t> </a:t>
            </a:r>
            <a:r>
              <a:rPr lang="en-US" sz="3200" dirty="0" err="1">
                <a:solidFill>
                  <a:srgbClr val="70ACBB"/>
                </a:solidFill>
              </a:rPr>
              <a:t>nativo</a:t>
            </a:r>
            <a:endParaRPr lang="en-US" sz="3200" dirty="0">
              <a:solidFill>
                <a:srgbClr val="70ACBB"/>
              </a:solidFill>
            </a:endParaRPr>
          </a:p>
        </p:txBody>
      </p:sp>
      <p:pic>
        <p:nvPicPr>
          <p:cNvPr id="7" name="Imagen 6"/>
          <p:cNvPicPr>
            <a:picLocks noChangeAspect="1"/>
          </p:cNvPicPr>
          <p:nvPr/>
        </p:nvPicPr>
        <p:blipFill>
          <a:blip r:embed="rId7"/>
          <a:stretch>
            <a:fillRect/>
          </a:stretch>
        </p:blipFill>
        <p:spPr>
          <a:xfrm>
            <a:off x="13939970" y="11456717"/>
            <a:ext cx="914468" cy="914468"/>
          </a:xfrm>
          <a:prstGeom prst="rect">
            <a:avLst/>
          </a:prstGeom>
        </p:spPr>
      </p:pic>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290" y="1392490"/>
            <a:ext cx="21029831" cy="2651126"/>
          </a:xfrm>
        </p:spPr>
        <p:txBody>
          <a:bodyPr>
            <a:normAutofit/>
          </a:bodyPr>
          <a:lstStyle/>
          <a:p>
            <a:r>
              <a:rPr lang="en-US" sz="7200" b="1" dirty="0">
                <a:latin typeface="Calibri (Cuerpo)"/>
              </a:rPr>
              <a:t>Código</a:t>
            </a:r>
          </a:p>
        </p:txBody>
      </p:sp>
      <p:sp>
        <p:nvSpPr>
          <p:cNvPr id="4" name="Rectángulo 3">
            <a:extLst>
              <a:ext uri="{FF2B5EF4-FFF2-40B4-BE49-F238E27FC236}">
                <a16:creationId xmlns:a16="http://schemas.microsoft.com/office/drawing/2014/main" id="{3CBF5A57-7000-4155-8E5F-0266FE387729}"/>
              </a:ext>
            </a:extLst>
          </p:cNvPr>
          <p:cNvSpPr/>
          <p:nvPr/>
        </p:nvSpPr>
        <p:spPr>
          <a:xfrm>
            <a:off x="1676290" y="3235823"/>
            <a:ext cx="12000465" cy="646331"/>
          </a:xfrm>
          <a:prstGeom prst="rect">
            <a:avLst/>
          </a:prstGeom>
        </p:spPr>
        <p:txBody>
          <a:bodyPr wrap="none">
            <a:spAutoFit/>
          </a:bodyPr>
          <a:lstStyle/>
          <a:p>
            <a:r>
              <a:rPr lang="es-ES" dirty="0">
                <a:hlinkClick r:id="rId2"/>
              </a:rPr>
              <a:t>https://github.com/jsuarezruiz/xamarin-forms-perf-playground</a:t>
            </a:r>
            <a:endParaRPr lang="es-ES" dirty="0"/>
          </a:p>
        </p:txBody>
      </p:sp>
      <p:pic>
        <p:nvPicPr>
          <p:cNvPr id="6" name="Imagen 5">
            <a:extLst>
              <a:ext uri="{FF2B5EF4-FFF2-40B4-BE49-F238E27FC236}">
                <a16:creationId xmlns:a16="http://schemas.microsoft.com/office/drawing/2014/main" id="{DFAE9F9F-C548-470B-A2B1-0EABEA19B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08" y="4043616"/>
            <a:ext cx="15033922" cy="7906992"/>
          </a:xfrm>
          <a:prstGeom prst="rect">
            <a:avLst/>
          </a:prstGeom>
        </p:spPr>
      </p:pic>
      <p:sp>
        <p:nvSpPr>
          <p:cNvPr id="7" name="Content Placeholder 5">
            <a:extLst>
              <a:ext uri="{FF2B5EF4-FFF2-40B4-BE49-F238E27FC236}">
                <a16:creationId xmlns:a16="http://schemas.microsoft.com/office/drawing/2014/main" id="{FB17DD41-C7DF-4218-9879-56741C5BB216}"/>
              </a:ext>
            </a:extLst>
          </p:cNvPr>
          <p:cNvSpPr txBox="1">
            <a:spLocks/>
          </p:cNvSpPr>
          <p:nvPr/>
        </p:nvSpPr>
        <p:spPr>
          <a:xfrm>
            <a:off x="17468414" y="4158478"/>
            <a:ext cx="5857750" cy="8472398"/>
          </a:xfrm>
          <a:prstGeom prst="rect">
            <a:avLst/>
          </a:prstGeom>
        </p:spPr>
        <p:txBody>
          <a:bodyPr>
            <a:normAutofit fontScale="85000" lnSpcReduction="20000"/>
          </a:bodyPr>
          <a:lst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17271" marR="6908">
              <a:lnSpc>
                <a:spcPts val="2300"/>
              </a:lnSpc>
            </a:pPr>
            <a:r>
              <a:rPr lang="en-US" sz="4000" spc="-14" dirty="0" err="1">
                <a:cs typeface="Segoe UI Light"/>
              </a:rPr>
              <a:t>Detalles</a:t>
            </a:r>
            <a:r>
              <a:rPr lang="en-US" sz="4000" spc="-14" dirty="0">
                <a:cs typeface="Segoe UI Light"/>
              </a:rPr>
              <a:t>:</a:t>
            </a:r>
          </a:p>
          <a:p>
            <a:pPr marL="17271" marR="6908">
              <a:lnSpc>
                <a:spcPts val="2300"/>
              </a:lnSpc>
            </a:pPr>
            <a:endParaRPr lang="en-US" sz="4000" spc="-14" dirty="0">
              <a:cs typeface="Segoe UI Light"/>
            </a:endParaRPr>
          </a:p>
          <a:p>
            <a:pPr marL="457200" indent="-457200"/>
            <a:r>
              <a:rPr lang="es-ES" spc="-14" dirty="0">
                <a:cs typeface="Segoe UI Light"/>
              </a:rPr>
              <a:t>Más de una docena de ejemplos.</a:t>
            </a:r>
          </a:p>
          <a:p>
            <a:pPr marL="457200" indent="-457200"/>
            <a:r>
              <a:rPr lang="es-ES" spc="-14" dirty="0">
                <a:cs typeface="Segoe UI Light"/>
              </a:rPr>
              <a:t>Varios </a:t>
            </a:r>
            <a:r>
              <a:rPr lang="es-ES" spc="-14" dirty="0" err="1">
                <a:cs typeface="Segoe UI Light"/>
              </a:rPr>
              <a:t>Profilers</a:t>
            </a:r>
            <a:r>
              <a:rPr lang="es-ES" spc="-14" dirty="0">
                <a:cs typeface="Segoe UI Light"/>
              </a:rPr>
              <a:t> para medir tiempo de arranque, memoria consumida, jerarquía de elementos, etc.</a:t>
            </a:r>
          </a:p>
          <a:p>
            <a:pPr marL="457200" indent="-457200"/>
            <a:r>
              <a:rPr lang="es-ES" spc="-14" dirty="0" err="1">
                <a:cs typeface="Segoe UI Light"/>
              </a:rPr>
              <a:t>Xamarin.Forms</a:t>
            </a:r>
            <a:r>
              <a:rPr lang="es-ES" spc="-14" dirty="0">
                <a:cs typeface="Segoe UI Light"/>
              </a:rPr>
              <a:t> incluye </a:t>
            </a:r>
            <a:r>
              <a:rPr lang="es-ES" spc="-14" dirty="0" err="1">
                <a:cs typeface="Segoe UI Light"/>
              </a:rPr>
              <a:t>Profiler</a:t>
            </a:r>
            <a:r>
              <a:rPr lang="es-ES" spc="-14" dirty="0">
                <a:cs typeface="Segoe UI Light"/>
              </a:rPr>
              <a:t> en v4.2 </a:t>
            </a:r>
            <a:r>
              <a:rPr lang="es-ES" spc="-14" dirty="0">
                <a:cs typeface="Segoe UI Light"/>
                <a:hlinkClick r:id="rId4"/>
              </a:rPr>
              <a:t>https://github.com/xamarin/Xamarin.Forms/pull/6087/files</a:t>
            </a:r>
            <a:endParaRPr lang="es-ES" spc="-14" dirty="0">
              <a:cs typeface="Segoe UI Light"/>
            </a:endParaRPr>
          </a:p>
          <a:p>
            <a:pPr marL="457200" indent="-457200"/>
            <a:endParaRPr lang="es-ES" dirty="0"/>
          </a:p>
          <a:p>
            <a:endParaRPr lang="es-ES" dirty="0"/>
          </a:p>
        </p:txBody>
      </p:sp>
    </p:spTree>
    <p:extLst>
      <p:ext uri="{BB962C8B-B14F-4D97-AF65-F5344CB8AC3E}">
        <p14:creationId xmlns:p14="http://schemas.microsoft.com/office/powerpoint/2010/main" val="272639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604F-8DAF-9A4D-ABE5-3E9FDFE96D22}"/>
              </a:ext>
            </a:extLst>
          </p:cNvPr>
          <p:cNvSpPr>
            <a:spLocks noGrp="1"/>
          </p:cNvSpPr>
          <p:nvPr>
            <p:ph type="ctrTitle"/>
          </p:nvPr>
        </p:nvSpPr>
        <p:spPr/>
        <p:txBody>
          <a:bodyPr/>
          <a:lstStyle/>
          <a:p>
            <a:r>
              <a:rPr lang="es-ES" dirty="0"/>
              <a:t>Preguntas &amp; Respuestas</a:t>
            </a:r>
          </a:p>
        </p:txBody>
      </p:sp>
    </p:spTree>
    <p:extLst>
      <p:ext uri="{BB962C8B-B14F-4D97-AF65-F5344CB8AC3E}">
        <p14:creationId xmlns:p14="http://schemas.microsoft.com/office/powerpoint/2010/main" val="221665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4140738" y="2162435"/>
            <a:ext cx="18565384" cy="2651126"/>
          </a:xfrm>
        </p:spPr>
        <p:txBody>
          <a:bodyPr/>
          <a:lstStyle/>
          <a:p>
            <a:r>
              <a:rPr lang="es-ES" dirty="0" err="1"/>
              <a:t>One</a:t>
            </a:r>
            <a:r>
              <a:rPr lang="es-ES" dirty="0"/>
              <a:t> more </a:t>
            </a:r>
            <a:r>
              <a:rPr lang="es-ES" dirty="0" err="1"/>
              <a:t>thing</a:t>
            </a:r>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lnSpcReduction="10000"/>
          </a:bodyPr>
          <a:lstStyle/>
          <a:p>
            <a:r>
              <a:rPr lang="es-ES" dirty="0"/>
              <a:t>Concurso.</a:t>
            </a:r>
          </a:p>
        </p:txBody>
      </p:sp>
      <p:sp>
        <p:nvSpPr>
          <p:cNvPr id="3" name="Marcador de contenido 2">
            <a:extLst>
              <a:ext uri="{FF2B5EF4-FFF2-40B4-BE49-F238E27FC236}">
                <a16:creationId xmlns:a16="http://schemas.microsoft.com/office/drawing/2014/main" id="{0BBACB9E-7974-4643-AB58-0B04A09593C5}"/>
              </a:ext>
            </a:extLst>
          </p:cNvPr>
          <p:cNvSpPr>
            <a:spLocks noGrp="1"/>
          </p:cNvSpPr>
          <p:nvPr>
            <p:ph idx="1"/>
          </p:nvPr>
        </p:nvSpPr>
        <p:spPr>
          <a:xfrm>
            <a:off x="11688480" y="5976000"/>
            <a:ext cx="11206838" cy="6654876"/>
          </a:xfrm>
        </p:spPr>
        <p:txBody>
          <a:bodyPr>
            <a:normAutofit fontScale="92500" lnSpcReduction="10000"/>
          </a:bodyPr>
          <a:lstStyle/>
          <a:p>
            <a:r>
              <a:rPr lang="es-ES" sz="4800" dirty="0"/>
              <a:t>Al final del evento habrá un </a:t>
            </a:r>
            <a:r>
              <a:rPr lang="es-ES" sz="4800" b="1" dirty="0"/>
              <a:t>concurso</a:t>
            </a:r>
            <a:r>
              <a:rPr lang="es-ES" sz="4800" dirty="0"/>
              <a:t>. ¡No te lo pierdas!.</a:t>
            </a:r>
          </a:p>
          <a:p>
            <a:endParaRPr lang="es-ES" sz="4800" dirty="0"/>
          </a:p>
          <a:p>
            <a:r>
              <a:rPr lang="es-ES" sz="4800" dirty="0"/>
              <a:t>Entre todos los tweets del evento relacionados con la charla, sortearemos una licencia de:</a:t>
            </a:r>
          </a:p>
          <a:p>
            <a:endParaRPr lang="es-ES" sz="4800" dirty="0"/>
          </a:p>
          <a:p>
            <a:pPr marL="685800" indent="-685800">
              <a:buFont typeface="Arial" panose="020B0604020202020204" pitchFamily="34" charset="0"/>
              <a:buChar char="•"/>
            </a:pPr>
            <a:r>
              <a:rPr lang="es-ES" sz="4800" dirty="0" err="1"/>
              <a:t>LiveXAML</a:t>
            </a:r>
            <a:r>
              <a:rPr lang="es-ES" sz="4800" dirty="0"/>
              <a:t> </a:t>
            </a:r>
            <a:r>
              <a:rPr lang="es-ES" sz="4800" dirty="0">
                <a:hlinkClick r:id="rId2"/>
              </a:rPr>
              <a:t>www.livexaml.com</a:t>
            </a:r>
            <a:endParaRPr lang="es-ES" sz="4800" dirty="0"/>
          </a:p>
          <a:p>
            <a:pPr marL="685800" indent="-685800">
              <a:buFont typeface="Arial" panose="020B0604020202020204" pitchFamily="34" charset="0"/>
              <a:buChar char="•"/>
            </a:pPr>
            <a:r>
              <a:rPr lang="es-ES" sz="4800" dirty="0"/>
              <a:t>Aurora </a:t>
            </a:r>
            <a:r>
              <a:rPr lang="es-ES" sz="4800" dirty="0" err="1"/>
              <a:t>Controls</a:t>
            </a:r>
            <a:r>
              <a:rPr lang="es-ES" sz="4800" dirty="0"/>
              <a:t> </a:t>
            </a:r>
            <a:r>
              <a:rPr lang="es-ES" sz="4800" dirty="0">
                <a:hlinkClick r:id="rId3"/>
              </a:rPr>
              <a:t>www.auroracontrols.app</a:t>
            </a:r>
            <a:endParaRPr lang="es-ES" sz="4800" dirty="0"/>
          </a:p>
          <a:p>
            <a:pPr marL="685800" indent="-685800">
              <a:buFont typeface="Arial" panose="020B0604020202020204" pitchFamily="34" charset="0"/>
              <a:buChar char="•"/>
            </a:pPr>
            <a:r>
              <a:rPr lang="es-ES" sz="4800" dirty="0" err="1"/>
              <a:t>MFractor</a:t>
            </a:r>
            <a:r>
              <a:rPr lang="es-ES" sz="4800" dirty="0"/>
              <a:t> </a:t>
            </a:r>
            <a:r>
              <a:rPr lang="es-ES" sz="4800" dirty="0">
                <a:hlinkClick r:id="rId4"/>
              </a:rPr>
              <a:t>www.mfractor.com</a:t>
            </a:r>
            <a:endParaRPr lang="es-ES" sz="4800" dirty="0"/>
          </a:p>
        </p:txBody>
      </p:sp>
      <p:pic>
        <p:nvPicPr>
          <p:cNvPr id="12" name="Imagen 11" descr="Imagen que contiene animal, mamífero, interior, perro&#10;&#10;Descripción generada automáticamente">
            <a:extLst>
              <a:ext uri="{FF2B5EF4-FFF2-40B4-BE49-F238E27FC236}">
                <a16:creationId xmlns:a16="http://schemas.microsoft.com/office/drawing/2014/main" id="{83524560-D87F-4F20-BA03-D931182879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67150"/>
            <a:ext cx="11877675" cy="9848850"/>
          </a:xfrm>
          <a:prstGeom prst="rect">
            <a:avLst/>
          </a:prstGeom>
        </p:spPr>
      </p:pic>
    </p:spTree>
    <p:extLst>
      <p:ext uri="{BB962C8B-B14F-4D97-AF65-F5344CB8AC3E}">
        <p14:creationId xmlns:p14="http://schemas.microsoft.com/office/powerpoint/2010/main" val="4219181220"/>
      </p:ext>
    </p:extLst>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371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25" y="580324"/>
            <a:ext cx="23310162" cy="1798957"/>
          </a:xfrm>
        </p:spPr>
        <p:txBody>
          <a:bodyPr/>
          <a:lstStyle/>
          <a:p>
            <a:pPr algn="ctr"/>
            <a:r>
              <a:rPr lang="en-US" dirty="0"/>
              <a:t>Xamarin.Forms</a:t>
            </a:r>
          </a:p>
        </p:txBody>
      </p:sp>
      <p:sp>
        <p:nvSpPr>
          <p:cNvPr id="14" name="TextBox 13"/>
          <p:cNvSpPr txBox="1"/>
          <p:nvPr/>
        </p:nvSpPr>
        <p:spPr>
          <a:xfrm>
            <a:off x="2360113" y="10921437"/>
            <a:ext cx="8711359" cy="2056604"/>
          </a:xfrm>
          <a:prstGeom prst="rect">
            <a:avLst/>
          </a:prstGeom>
          <a:noFill/>
        </p:spPr>
        <p:txBody>
          <a:bodyPr wrap="square" lIns="358547" tIns="286837" rIns="358547" bIns="286837" rtlCol="0">
            <a:spAutoFit/>
          </a:bodyPr>
          <a:lstStyle/>
          <a:p>
            <a:pPr defTabSz="1828113" fontAlgn="base">
              <a:spcBef>
                <a:spcPct val="0"/>
              </a:spcBef>
              <a:spcAft>
                <a:spcPct val="0"/>
              </a:spcAft>
            </a:pPr>
            <a:r>
              <a:rPr lang="en-US" sz="3200" dirty="0">
                <a:solidFill>
                  <a:srgbClr val="70ACBB"/>
                </a:solidFill>
              </a:rPr>
              <a:t>Más </a:t>
            </a:r>
            <a:r>
              <a:rPr lang="en-US" sz="3200" dirty="0" err="1">
                <a:solidFill>
                  <a:srgbClr val="70ACBB"/>
                </a:solidFill>
              </a:rPr>
              <a:t>código</a:t>
            </a:r>
            <a:r>
              <a:rPr lang="en-US" sz="3200" dirty="0">
                <a:solidFill>
                  <a:srgbClr val="70ACBB"/>
                </a:solidFill>
              </a:rPr>
              <a:t> </a:t>
            </a:r>
            <a:r>
              <a:rPr lang="en-US" sz="3200" dirty="0" err="1">
                <a:solidFill>
                  <a:srgbClr val="70ACBB"/>
                </a:solidFill>
              </a:rPr>
              <a:t>compartido</a:t>
            </a:r>
            <a:r>
              <a:rPr lang="en-US" sz="3200" dirty="0">
                <a:solidFill>
                  <a:srgbClr val="70ACBB"/>
                </a:solidFill>
              </a:rPr>
              <a:t>. UI XAML o C#</a:t>
            </a:r>
          </a:p>
          <a:p>
            <a:pPr defTabSz="1828113" fontAlgn="base">
              <a:spcBef>
                <a:spcPct val="0"/>
              </a:spcBef>
              <a:spcAft>
                <a:spcPct val="0"/>
              </a:spcAft>
            </a:pPr>
            <a:r>
              <a:rPr lang="en-US" sz="3200" dirty="0">
                <a:solidFill>
                  <a:srgbClr val="70ACBB"/>
                </a:solidFill>
              </a:rPr>
              <a:t>Data Binding &amp; MVVM</a:t>
            </a:r>
          </a:p>
          <a:p>
            <a:pPr defTabSz="1828113" fontAlgn="base">
              <a:spcBef>
                <a:spcPct val="0"/>
              </a:spcBef>
              <a:spcAft>
                <a:spcPct val="0"/>
              </a:spcAft>
            </a:pPr>
            <a:r>
              <a:rPr lang="en-US" sz="3200" dirty="0" err="1">
                <a:solidFill>
                  <a:srgbClr val="70ACBB"/>
                </a:solidFill>
              </a:rPr>
              <a:t>Abstracciones</a:t>
            </a:r>
            <a:r>
              <a:rPr lang="en-US" sz="3200" dirty="0">
                <a:solidFill>
                  <a:srgbClr val="70ACBB"/>
                </a:solidFill>
              </a:rPr>
              <a:t> (</a:t>
            </a:r>
            <a:r>
              <a:rPr lang="en-US" sz="3200" dirty="0" err="1">
                <a:solidFill>
                  <a:srgbClr val="70ACBB"/>
                </a:solidFill>
              </a:rPr>
              <a:t>Navegación</a:t>
            </a:r>
            <a:r>
              <a:rPr lang="en-US" sz="3200" dirty="0">
                <a:solidFill>
                  <a:srgbClr val="70ACBB"/>
                </a:solidFill>
              </a:rPr>
              <a:t>, etc.)</a:t>
            </a:r>
          </a:p>
        </p:txBody>
      </p:sp>
      <p:sp>
        <p:nvSpPr>
          <p:cNvPr id="20" name="Left Brace 19"/>
          <p:cNvSpPr/>
          <p:nvPr/>
        </p:nvSpPr>
        <p:spPr>
          <a:xfrm rot="5400000">
            <a:off x="11971290" y="1075491"/>
            <a:ext cx="469539" cy="19691892"/>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828643"/>
            <a:endParaRPr lang="en-US" sz="3530">
              <a:ln w="38100" cmpd="sng">
                <a:solidFill>
                  <a:srgbClr val="000000"/>
                </a:solidFill>
                <a:prstDash val="dash"/>
              </a:ln>
              <a:solidFill>
                <a:srgbClr val="404040"/>
              </a:solidFill>
            </a:endParaRPr>
          </a:p>
        </p:txBody>
      </p:sp>
      <p:grpSp>
        <p:nvGrpSpPr>
          <p:cNvPr id="3" name="Group 2"/>
          <p:cNvGrpSpPr/>
          <p:nvPr/>
        </p:nvGrpSpPr>
        <p:grpSpPr>
          <a:xfrm>
            <a:off x="5786460" y="2890156"/>
            <a:ext cx="12839198" cy="7285637"/>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r>
                <a:rPr lang="en-US" sz="156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r>
                <a:rPr lang="en-US" sz="156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57"/>
            </a:xfrm>
            <a:prstGeom prst="rect">
              <a:avLst/>
            </a:prstGeom>
            <a:noFill/>
          </p:spPr>
          <p:txBody>
            <a:bodyPr wrap="square" lIns="358547" tIns="286837" rIns="358547" bIns="286837" rtlCol="0">
              <a:spAutoFit/>
            </a:bodyPr>
            <a:lstStyle/>
            <a:p>
              <a:pPr algn="ctr" defTabSz="1828113" fontAlgn="base">
                <a:spcBef>
                  <a:spcPct val="0"/>
                </a:spcBef>
                <a:spcAft>
                  <a:spcPct val="0"/>
                </a:spcAft>
              </a:pPr>
              <a:r>
                <a:rPr lang="en-US" sz="313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r>
                <a:rPr lang="en-US" sz="156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r>
                <a:rPr lang="en-US" sz="156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57"/>
            </a:xfrm>
            <a:prstGeom prst="rect">
              <a:avLst/>
            </a:prstGeom>
            <a:noFill/>
          </p:spPr>
          <p:txBody>
            <a:bodyPr wrap="square" lIns="358547" tIns="286837" rIns="358547" bIns="286837" rtlCol="0">
              <a:spAutoFit/>
            </a:bodyPr>
            <a:lstStyle/>
            <a:p>
              <a:pPr algn="ctr" defTabSz="1828113" fontAlgn="base">
                <a:spcBef>
                  <a:spcPct val="0"/>
                </a:spcBef>
                <a:spcAft>
                  <a:spcPct val="0"/>
                </a:spcAft>
              </a:pPr>
              <a:r>
                <a:rPr lang="en-US" sz="3136" dirty="0">
                  <a:solidFill>
                    <a:srgbClr val="FFFFFF"/>
                  </a:solidFill>
                </a:rPr>
                <a:t>Windows C# UI</a:t>
              </a:r>
            </a:p>
          </p:txBody>
        </p:sp>
        <p:sp>
          <p:nvSpPr>
            <p:cNvPr id="43" name="TextBox 42"/>
            <p:cNvSpPr txBox="1"/>
            <p:nvPr/>
          </p:nvSpPr>
          <p:spPr>
            <a:xfrm>
              <a:off x="4962445" y="2150169"/>
              <a:ext cx="2104077" cy="530957"/>
            </a:xfrm>
            <a:prstGeom prst="rect">
              <a:avLst/>
            </a:prstGeom>
            <a:noFill/>
          </p:spPr>
          <p:txBody>
            <a:bodyPr wrap="square" lIns="358547" tIns="286837" rIns="358547" bIns="286837" rtlCol="0">
              <a:spAutoFit/>
            </a:bodyPr>
            <a:lstStyle/>
            <a:p>
              <a:pPr algn="ctr" defTabSz="1828113" fontAlgn="base">
                <a:spcBef>
                  <a:spcPct val="0"/>
                </a:spcBef>
                <a:spcAft>
                  <a:spcPct val="0"/>
                </a:spcAft>
              </a:pPr>
              <a:r>
                <a:rPr lang="en-US" sz="3136" dirty="0">
                  <a:solidFill>
                    <a:srgbClr val="FFFFFF"/>
                  </a:solidFill>
                </a:rPr>
                <a:t>Android C# UI</a:t>
              </a:r>
            </a:p>
          </p:txBody>
        </p:sp>
        <p:sp>
          <p:nvSpPr>
            <p:cNvPr id="19" name="TextBox 18"/>
            <p:cNvSpPr txBox="1"/>
            <p:nvPr/>
          </p:nvSpPr>
          <p:spPr>
            <a:xfrm>
              <a:off x="2830401" y="3439156"/>
              <a:ext cx="6393683" cy="893099"/>
            </a:xfrm>
            <a:prstGeom prst="rect">
              <a:avLst/>
            </a:prstGeom>
            <a:noFill/>
          </p:spPr>
          <p:txBody>
            <a:bodyPr wrap="square" lIns="358547" tIns="286837" rIns="358547" bIns="286837" rtlCol="0">
              <a:spAutoFit/>
            </a:bodyPr>
            <a:lstStyle/>
            <a:p>
              <a:pPr algn="ctr" defTabSz="1828113" fontAlgn="base">
                <a:spcBef>
                  <a:spcPct val="0"/>
                </a:spcBef>
                <a:spcAft>
                  <a:spcPct val="0"/>
                </a:spcAft>
              </a:pPr>
              <a:r>
                <a:rPr lang="en-US" sz="7842" dirty="0" err="1">
                  <a:solidFill>
                    <a:srgbClr val="FFFFFF"/>
                  </a:solidFill>
                </a:rPr>
                <a:t>Código</a:t>
              </a:r>
              <a:r>
                <a:rPr lang="en-US" sz="7842" dirty="0">
                  <a:solidFill>
                    <a:srgbClr val="FFFFFF"/>
                  </a:solidFill>
                </a:rPr>
                <a:t> </a:t>
              </a:r>
              <a:r>
                <a:rPr lang="en-US" sz="7842" dirty="0" err="1">
                  <a:solidFill>
                    <a:srgbClr val="FFFFFF"/>
                  </a:solidFill>
                </a:rPr>
                <a:t>compartido</a:t>
              </a:r>
              <a:r>
                <a:rPr lang="en-US" sz="7842" dirty="0">
                  <a:solidFill>
                    <a:srgbClr val="FFFFFF"/>
                  </a:solidFill>
                </a:rPr>
                <a:t> C#</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endParaRPr lang="en-US" sz="156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endParaRPr lang="en-US" sz="156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72" tIns="179272" rIns="67236" bIns="67236" rtlCol="0" anchor="b" anchorCtr="0"/>
              <a:lstStyle/>
              <a:p>
                <a:pPr algn="ctr" defTabSz="1827985"/>
                <a:endParaRPr lang="en-US" sz="156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pic>
        <p:nvPicPr>
          <p:cNvPr id="5" name="Imagen 4"/>
          <p:cNvPicPr>
            <a:picLocks noChangeAspect="1"/>
          </p:cNvPicPr>
          <p:nvPr/>
        </p:nvPicPr>
        <p:blipFill>
          <a:blip r:embed="rId6"/>
          <a:stretch>
            <a:fillRect/>
          </a:stretch>
        </p:blipFill>
        <p:spPr>
          <a:xfrm>
            <a:off x="1735857" y="11523232"/>
            <a:ext cx="914468" cy="914468"/>
          </a:xfrm>
          <a:prstGeom prst="rect">
            <a:avLst/>
          </a:prstGeom>
        </p:spPr>
      </p:pic>
      <p:sp>
        <p:nvSpPr>
          <p:cNvPr id="25" name="TextBox 13"/>
          <p:cNvSpPr txBox="1"/>
          <p:nvPr/>
        </p:nvSpPr>
        <p:spPr>
          <a:xfrm>
            <a:off x="14568983" y="11352725"/>
            <a:ext cx="7483023" cy="1071719"/>
          </a:xfrm>
          <a:prstGeom prst="rect">
            <a:avLst/>
          </a:prstGeom>
          <a:noFill/>
        </p:spPr>
        <p:txBody>
          <a:bodyPr wrap="square" lIns="358547" tIns="286837" rIns="358547" bIns="286837" rtlCol="0">
            <a:spAutoFit/>
          </a:bodyPr>
          <a:lstStyle/>
          <a:p>
            <a:pPr defTabSz="1828113" fontAlgn="base">
              <a:spcBef>
                <a:spcPct val="0"/>
              </a:spcBef>
              <a:spcAft>
                <a:spcPct val="0"/>
              </a:spcAft>
            </a:pPr>
            <a:r>
              <a:rPr lang="en-US" sz="3200" dirty="0" err="1">
                <a:solidFill>
                  <a:srgbClr val="70ACBB"/>
                </a:solidFill>
              </a:rPr>
              <a:t>Rendimiento</a:t>
            </a:r>
            <a:r>
              <a:rPr lang="en-US" sz="3200" dirty="0">
                <a:solidFill>
                  <a:srgbClr val="70ACBB"/>
                </a:solidFill>
              </a:rPr>
              <a:t> &lt; </a:t>
            </a:r>
            <a:r>
              <a:rPr lang="en-US" sz="3200" dirty="0" err="1">
                <a:solidFill>
                  <a:srgbClr val="70ACBB"/>
                </a:solidFill>
              </a:rPr>
              <a:t>Xamarin.Classic</a:t>
            </a:r>
            <a:endParaRPr lang="en-US" sz="3200" dirty="0">
              <a:solidFill>
                <a:srgbClr val="70ACBB"/>
              </a:solidFill>
            </a:endParaRPr>
          </a:p>
        </p:txBody>
      </p:sp>
      <p:pic>
        <p:nvPicPr>
          <p:cNvPr id="7" name="Imagen 6"/>
          <p:cNvPicPr>
            <a:picLocks noChangeAspect="1"/>
          </p:cNvPicPr>
          <p:nvPr/>
        </p:nvPicPr>
        <p:blipFill>
          <a:blip r:embed="rId7"/>
          <a:stretch>
            <a:fillRect/>
          </a:stretch>
        </p:blipFill>
        <p:spPr>
          <a:xfrm>
            <a:off x="13939970" y="11456717"/>
            <a:ext cx="914468" cy="914468"/>
          </a:xfrm>
          <a:prstGeom prst="rect">
            <a:avLst/>
          </a:prstGeom>
        </p:spPr>
      </p:pic>
      <p:sp>
        <p:nvSpPr>
          <p:cNvPr id="26" name="TextBox 65"/>
          <p:cNvSpPr txBox="1"/>
          <p:nvPr/>
        </p:nvSpPr>
        <p:spPr>
          <a:xfrm>
            <a:off x="5760944" y="4354749"/>
            <a:ext cx="12864712" cy="1544797"/>
          </a:xfrm>
          <a:prstGeom prst="rect">
            <a:avLst/>
          </a:prstGeom>
          <a:solidFill>
            <a:schemeClr val="accent2">
              <a:lumMod val="50000"/>
            </a:schemeClr>
          </a:solidFill>
        </p:spPr>
        <p:txBody>
          <a:bodyPr wrap="square" lIns="358547" tIns="286837" rIns="358547" bIns="286837" rtlCol="0">
            <a:spAutoFit/>
          </a:bodyPr>
          <a:lstStyle/>
          <a:p>
            <a:pPr algn="ctr" defTabSz="1828113" fontAlgn="base">
              <a:spcBef>
                <a:spcPct val="0"/>
              </a:spcBef>
              <a:spcAft>
                <a:spcPct val="0"/>
              </a:spcAft>
            </a:pPr>
            <a:r>
              <a:rPr lang="en-US" sz="6274" dirty="0">
                <a:solidFill>
                  <a:schemeClr val="bg1"/>
                </a:solidFill>
              </a:rPr>
              <a:t>UI </a:t>
            </a:r>
            <a:r>
              <a:rPr lang="en-US" sz="6274" dirty="0" err="1">
                <a:solidFill>
                  <a:schemeClr val="bg1"/>
                </a:solidFill>
              </a:rPr>
              <a:t>Compartida</a:t>
            </a:r>
            <a:endParaRPr lang="en-US" sz="6274" dirty="0">
              <a:solidFill>
                <a:schemeClr val="bg1"/>
              </a:solidFill>
            </a:endParaRPr>
          </a:p>
        </p:txBody>
      </p:sp>
    </p:spTree>
    <p:extLst>
      <p:ext uri="{BB962C8B-B14F-4D97-AF65-F5344CB8AC3E}">
        <p14:creationId xmlns:p14="http://schemas.microsoft.com/office/powerpoint/2010/main" val="614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a:t>A tener en cuenta...</a:t>
            </a:r>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p:txBody>
          <a:bodyPr/>
          <a:lstStyle/>
          <a:p>
            <a:pPr marL="285750" indent="-285750">
              <a:buFont typeface="Arial" panose="020B0604020202020204" pitchFamily="34" charset="0"/>
              <a:buChar char="•"/>
            </a:pPr>
            <a:r>
              <a:rPr lang="en-US" sz="5400" dirty="0">
                <a:cs typeface="Helvetica" panose="020B0604020202020204" pitchFamily="34" charset="0"/>
              </a:rPr>
              <a:t>Hay que </a:t>
            </a:r>
            <a:r>
              <a:rPr lang="en-US" sz="5400" dirty="0" err="1">
                <a:cs typeface="Helvetica" panose="020B0604020202020204" pitchFamily="34" charset="0"/>
              </a:rPr>
              <a:t>tener</a:t>
            </a:r>
            <a:r>
              <a:rPr lang="en-US" sz="5400" dirty="0">
                <a:cs typeface="Helvetica" panose="020B0604020202020204" pitchFamily="34" charset="0"/>
              </a:rPr>
              <a:t> </a:t>
            </a:r>
            <a:r>
              <a:rPr lang="en-US" sz="5400" dirty="0" err="1">
                <a:cs typeface="Helvetica" panose="020B0604020202020204" pitchFamily="34" charset="0"/>
              </a:rPr>
              <a:t>en</a:t>
            </a:r>
            <a:r>
              <a:rPr lang="en-US" sz="5400" dirty="0">
                <a:cs typeface="Helvetica" panose="020B0604020202020204" pitchFamily="34" charset="0"/>
              </a:rPr>
              <a:t> </a:t>
            </a:r>
            <a:r>
              <a:rPr lang="en-US" sz="5400" dirty="0" err="1">
                <a:cs typeface="Helvetica" panose="020B0604020202020204" pitchFamily="34" charset="0"/>
              </a:rPr>
              <a:t>cuenta</a:t>
            </a:r>
            <a:r>
              <a:rPr lang="en-US" sz="5400" dirty="0">
                <a:cs typeface="Helvetica" panose="020B0604020202020204" pitchFamily="34" charset="0"/>
              </a:rPr>
              <a:t> la </a:t>
            </a:r>
            <a:r>
              <a:rPr lang="en-US" sz="5400" dirty="0" err="1">
                <a:cs typeface="Helvetica" panose="020B0604020202020204" pitchFamily="34" charset="0"/>
              </a:rPr>
              <a:t>capa</a:t>
            </a:r>
            <a:r>
              <a:rPr lang="en-US" sz="5400" dirty="0">
                <a:cs typeface="Helvetica" panose="020B0604020202020204" pitchFamily="34" charset="0"/>
              </a:rPr>
              <a:t> de </a:t>
            </a:r>
            <a:r>
              <a:rPr lang="en-US" sz="5400" dirty="0" err="1">
                <a:cs typeface="Helvetica" panose="020B0604020202020204" pitchFamily="34" charset="0"/>
              </a:rPr>
              <a:t>abstracción</a:t>
            </a:r>
            <a:r>
              <a:rPr lang="en-US" sz="5400" dirty="0">
                <a:cs typeface="Helvetica" panose="020B0604020202020204" pitchFamily="34" charset="0"/>
              </a:rPr>
              <a:t>.</a:t>
            </a:r>
          </a:p>
          <a:p>
            <a:pPr marL="285750" indent="-285750">
              <a:buFont typeface="Arial" panose="020B0604020202020204" pitchFamily="34" charset="0"/>
              <a:buChar char="•"/>
            </a:pPr>
            <a:r>
              <a:rPr lang="en-US" sz="5400" dirty="0">
                <a:cs typeface="Helvetica" panose="020B0604020202020204" pitchFamily="34" charset="0"/>
              </a:rPr>
              <a:t>No se </a:t>
            </a:r>
            <a:r>
              <a:rPr lang="en-US" sz="5400" dirty="0" err="1">
                <a:cs typeface="Helvetica" panose="020B0604020202020204" pitchFamily="34" charset="0"/>
              </a:rPr>
              <a:t>puede</a:t>
            </a:r>
            <a:r>
              <a:rPr lang="en-US" sz="5400" dirty="0">
                <a:cs typeface="Helvetica" panose="020B0604020202020204" pitchFamily="34" charset="0"/>
              </a:rPr>
              <a:t> </a:t>
            </a:r>
            <a:r>
              <a:rPr lang="en-US" sz="5400" dirty="0" err="1">
                <a:cs typeface="Helvetica" panose="020B0604020202020204" pitchFamily="34" charset="0"/>
              </a:rPr>
              <a:t>desarrollar</a:t>
            </a:r>
            <a:r>
              <a:rPr lang="en-US" sz="5400" dirty="0">
                <a:cs typeface="Helvetica" panose="020B0604020202020204" pitchFamily="34" charset="0"/>
              </a:rPr>
              <a:t> </a:t>
            </a:r>
            <a:r>
              <a:rPr lang="en-US" sz="5400" dirty="0" err="1">
                <a:cs typeface="Helvetica" panose="020B0604020202020204" pitchFamily="34" charset="0"/>
              </a:rPr>
              <a:t>absolutamente</a:t>
            </a:r>
            <a:r>
              <a:rPr lang="en-US" sz="5400" dirty="0">
                <a:cs typeface="Helvetica" panose="020B0604020202020204" pitchFamily="34" charset="0"/>
              </a:rPr>
              <a:t> </a:t>
            </a:r>
            <a:r>
              <a:rPr lang="en-US" sz="5400" dirty="0" err="1">
                <a:cs typeface="Helvetica" panose="020B0604020202020204" pitchFamily="34" charset="0"/>
              </a:rPr>
              <a:t>todo</a:t>
            </a:r>
            <a:r>
              <a:rPr lang="en-US" sz="5400" dirty="0">
                <a:cs typeface="Helvetica" panose="020B0604020202020204" pitchFamily="34" charset="0"/>
              </a:rPr>
              <a:t> sin </a:t>
            </a:r>
            <a:r>
              <a:rPr lang="en-US" sz="5400" dirty="0" err="1">
                <a:cs typeface="Helvetica" panose="020B0604020202020204" pitchFamily="34" charset="0"/>
              </a:rPr>
              <a:t>pensar</a:t>
            </a:r>
            <a:r>
              <a:rPr lang="en-US" sz="5400" dirty="0">
                <a:cs typeface="Helvetica" panose="020B0604020202020204" pitchFamily="34" charset="0"/>
              </a:rPr>
              <a:t> </a:t>
            </a:r>
            <a:r>
              <a:rPr lang="en-US" sz="5400" dirty="0" err="1">
                <a:cs typeface="Helvetica" panose="020B0604020202020204" pitchFamily="34" charset="0"/>
              </a:rPr>
              <a:t>en</a:t>
            </a:r>
            <a:r>
              <a:rPr lang="en-US" sz="5400" dirty="0">
                <a:cs typeface="Helvetica" panose="020B0604020202020204" pitchFamily="34" charset="0"/>
              </a:rPr>
              <a:t> que hay </a:t>
            </a:r>
            <a:r>
              <a:rPr lang="en-US" sz="5400" i="1" dirty="0">
                <a:cs typeface="Helvetica" panose="020B0604020202020204" pitchFamily="34" charset="0"/>
              </a:rPr>
              <a:t>“</a:t>
            </a:r>
            <a:r>
              <a:rPr lang="en-US" sz="5400" i="1" dirty="0" err="1">
                <a:cs typeface="Helvetica" panose="020B0604020202020204" pitchFamily="34" charset="0"/>
              </a:rPr>
              <a:t>debajo</a:t>
            </a:r>
            <a:r>
              <a:rPr lang="en-US" sz="5400" i="1" dirty="0">
                <a:cs typeface="Helvetica" panose="020B0604020202020204" pitchFamily="34" charset="0"/>
              </a:rPr>
              <a:t>”</a:t>
            </a:r>
            <a:r>
              <a:rPr lang="en-US" sz="5400" dirty="0">
                <a:cs typeface="Helvetica" panose="020B0604020202020204" pitchFamily="34" charset="0"/>
              </a:rPr>
              <a:t>.</a:t>
            </a:r>
          </a:p>
          <a:p>
            <a:pPr marL="285750" indent="-285750">
              <a:buFont typeface="Arial" panose="020B0604020202020204" pitchFamily="34" charset="0"/>
              <a:buChar char="•"/>
            </a:pPr>
            <a:r>
              <a:rPr lang="en-US" sz="5400" dirty="0">
                <a:cs typeface="Helvetica" panose="020B0604020202020204" pitchFamily="34" charset="0"/>
              </a:rPr>
              <a:t>Hay que </a:t>
            </a:r>
            <a:r>
              <a:rPr lang="en-US" sz="5400" dirty="0" err="1">
                <a:cs typeface="Helvetica" panose="020B0604020202020204" pitchFamily="34" charset="0"/>
              </a:rPr>
              <a:t>utilizar</a:t>
            </a:r>
            <a:r>
              <a:rPr lang="en-US" sz="5400" dirty="0">
                <a:cs typeface="Helvetica" panose="020B0604020202020204" pitchFamily="34" charset="0"/>
              </a:rPr>
              <a:t> los </a:t>
            </a:r>
            <a:r>
              <a:rPr lang="en-US" sz="5400" dirty="0" err="1">
                <a:cs typeface="Helvetica" panose="020B0604020202020204" pitchFamily="34" charset="0"/>
              </a:rPr>
              <a:t>controles</a:t>
            </a:r>
            <a:r>
              <a:rPr lang="en-US" sz="5400" dirty="0">
                <a:cs typeface="Helvetica" panose="020B0604020202020204" pitchFamily="34" charset="0"/>
              </a:rPr>
              <a:t> </a:t>
            </a:r>
            <a:r>
              <a:rPr lang="en-US" sz="5400" dirty="0" err="1">
                <a:cs typeface="Helvetica" panose="020B0604020202020204" pitchFamily="34" charset="0"/>
              </a:rPr>
              <a:t>adecuados</a:t>
            </a:r>
            <a:r>
              <a:rPr lang="en-US" sz="5400" dirty="0">
                <a:cs typeface="Helvetica" panose="020B0604020202020204" pitchFamily="34" charset="0"/>
              </a:rPr>
              <a:t> </a:t>
            </a:r>
            <a:r>
              <a:rPr lang="en-US" sz="5400" dirty="0" err="1">
                <a:cs typeface="Helvetica" panose="020B0604020202020204" pitchFamily="34" charset="0"/>
              </a:rPr>
              <a:t>en</a:t>
            </a:r>
            <a:r>
              <a:rPr lang="en-US" sz="5400" dirty="0">
                <a:cs typeface="Helvetica" panose="020B0604020202020204" pitchFamily="34" charset="0"/>
              </a:rPr>
              <a:t> </a:t>
            </a:r>
            <a:r>
              <a:rPr lang="en-US" sz="5400" dirty="0" err="1">
                <a:cs typeface="Helvetica" panose="020B0604020202020204" pitchFamily="34" charset="0"/>
              </a:rPr>
              <a:t>cada</a:t>
            </a:r>
            <a:r>
              <a:rPr lang="en-US" sz="5400" dirty="0">
                <a:cs typeface="Helvetica" panose="020B0604020202020204" pitchFamily="34" charset="0"/>
              </a:rPr>
              <a:t> </a:t>
            </a:r>
            <a:r>
              <a:rPr lang="en-US" sz="5400" dirty="0" err="1">
                <a:cs typeface="Helvetica" panose="020B0604020202020204" pitchFamily="34" charset="0"/>
              </a:rPr>
              <a:t>caso</a:t>
            </a:r>
            <a:r>
              <a:rPr lang="en-US" sz="5400" dirty="0">
                <a:cs typeface="Helvetica" panose="020B0604020202020204" pitchFamily="34" charset="0"/>
              </a:rPr>
              <a:t>.</a:t>
            </a:r>
          </a:p>
          <a:p>
            <a:pPr marL="285750" indent="-285750">
              <a:buFont typeface="Arial" panose="020B0604020202020204" pitchFamily="34" charset="0"/>
              <a:buChar char="•"/>
            </a:pPr>
            <a:r>
              <a:rPr lang="en-US" sz="5400" dirty="0">
                <a:cs typeface="Helvetica" panose="020B0604020202020204" pitchFamily="34" charset="0"/>
              </a:rPr>
              <a:t>El árbol visual debe ser </a:t>
            </a:r>
            <a:r>
              <a:rPr lang="en-US" sz="5400" dirty="0" err="1">
                <a:cs typeface="Helvetica" panose="020B0604020202020204" pitchFamily="34" charset="0"/>
              </a:rPr>
              <a:t>parte</a:t>
            </a:r>
            <a:r>
              <a:rPr lang="en-US" sz="5400" dirty="0">
                <a:cs typeface="Helvetica" panose="020B0604020202020204" pitchFamily="34" charset="0"/>
              </a:rPr>
              <a:t> de </a:t>
            </a:r>
            <a:r>
              <a:rPr lang="en-US" sz="5400" dirty="0" err="1">
                <a:cs typeface="Helvetica" panose="020B0604020202020204" pitchFamily="34" charset="0"/>
              </a:rPr>
              <a:t>nuestra</a:t>
            </a:r>
            <a:r>
              <a:rPr lang="en-US" sz="5400" dirty="0">
                <a:cs typeface="Helvetica" panose="020B0604020202020204" pitchFamily="34" charset="0"/>
              </a:rPr>
              <a:t> </a:t>
            </a:r>
            <a:r>
              <a:rPr lang="en-US" sz="5400" dirty="0" err="1">
                <a:cs typeface="Helvetica" panose="020B0604020202020204" pitchFamily="34" charset="0"/>
              </a:rPr>
              <a:t>responsabilidad</a:t>
            </a:r>
            <a:r>
              <a:rPr lang="en-US" sz="5400" dirty="0">
                <a:cs typeface="Helvetica" panose="020B0604020202020204" pitchFamily="34" charset="0"/>
              </a:rPr>
              <a:t>.</a:t>
            </a:r>
          </a:p>
          <a:p>
            <a:pPr marL="285750" indent="-285750">
              <a:buFont typeface="Arial" panose="020B0604020202020204" pitchFamily="34" charset="0"/>
              <a:buChar char="•"/>
            </a:pPr>
            <a:r>
              <a:rPr lang="en-US" sz="5400" dirty="0">
                <a:cs typeface="Helvetica" panose="020B0604020202020204" pitchFamily="34" charset="0"/>
              </a:rPr>
              <a:t>A </a:t>
            </a:r>
            <a:r>
              <a:rPr lang="en-US" sz="5400" dirty="0" err="1">
                <a:cs typeface="Helvetica" panose="020B0604020202020204" pitchFamily="34" charset="0"/>
              </a:rPr>
              <a:t>veces</a:t>
            </a:r>
            <a:r>
              <a:rPr lang="en-US" sz="5400" dirty="0">
                <a:cs typeface="Helvetica" panose="020B0604020202020204" pitchFamily="34" charset="0"/>
              </a:rPr>
              <a:t> es </a:t>
            </a:r>
            <a:r>
              <a:rPr lang="en-US" sz="5400" dirty="0" err="1">
                <a:cs typeface="Helvetica" panose="020B0604020202020204" pitchFamily="34" charset="0"/>
              </a:rPr>
              <a:t>necesario</a:t>
            </a:r>
            <a:r>
              <a:rPr lang="en-US" sz="5400" dirty="0">
                <a:cs typeface="Helvetica" panose="020B0604020202020204" pitchFamily="34" charset="0"/>
              </a:rPr>
              <a:t> </a:t>
            </a:r>
            <a:r>
              <a:rPr lang="en-US" sz="5400" dirty="0" err="1">
                <a:cs typeface="Helvetica" panose="020B0604020202020204" pitchFamily="34" charset="0"/>
              </a:rPr>
              <a:t>código</a:t>
            </a:r>
            <a:r>
              <a:rPr lang="en-US" sz="5400" dirty="0">
                <a:cs typeface="Helvetica" panose="020B0604020202020204" pitchFamily="34" charset="0"/>
              </a:rPr>
              <a:t> </a:t>
            </a:r>
            <a:r>
              <a:rPr lang="en-US" sz="5400" dirty="0" err="1">
                <a:cs typeface="Helvetica" panose="020B0604020202020204" pitchFamily="34" charset="0"/>
              </a:rPr>
              <a:t>nativo</a:t>
            </a:r>
            <a:r>
              <a:rPr lang="en-US" sz="5400" dirty="0">
                <a:cs typeface="Helvetica" panose="020B0604020202020204" pitchFamily="34" charset="0"/>
              </a:rPr>
              <a:t> </a:t>
            </a:r>
            <a:r>
              <a:rPr lang="en-US" sz="5400" dirty="0" err="1">
                <a:cs typeface="Helvetica" panose="020B0604020202020204" pitchFamily="34" charset="0"/>
              </a:rPr>
              <a:t>en</a:t>
            </a:r>
            <a:r>
              <a:rPr lang="en-US" sz="5400" dirty="0">
                <a:cs typeface="Helvetica" panose="020B0604020202020204" pitchFamily="34" charset="0"/>
              </a:rPr>
              <a:t> forma de Custom Renderers o Effects.</a:t>
            </a:r>
          </a:p>
          <a:p>
            <a:endParaRPr lang="es-ES"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lnSpcReduction="10000"/>
          </a:bodyPr>
          <a:lstStyle/>
          <a:p>
            <a:r>
              <a:rPr lang="es-ES" dirty="0"/>
              <a:t>Las claves.</a:t>
            </a:r>
          </a:p>
        </p:txBody>
      </p:sp>
    </p:spTree>
    <p:extLst>
      <p:ext uri="{BB962C8B-B14F-4D97-AF65-F5344CB8AC3E}">
        <p14:creationId xmlns:p14="http://schemas.microsoft.com/office/powerpoint/2010/main" val="733077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rcRect/>
          <a:stretch>
            <a:fillRect/>
          </a:stretch>
        </a:blipFill>
        <a:ln w="152400">
          <a:solidFill>
            <a:schemeClr val="bg1"/>
          </a:soli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2560</TotalTime>
  <Words>3341</Words>
  <Application>Microsoft Office PowerPoint</Application>
  <PresentationFormat>Personalizado</PresentationFormat>
  <Paragraphs>528</Paragraphs>
  <Slides>73</Slides>
  <Notes>9</Notes>
  <HiddenSlides>0</HiddenSlides>
  <MMClips>1</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0</vt:i4>
      </vt:variant>
      <vt:variant>
        <vt:lpstr>Títulos de diapositiva</vt:lpstr>
      </vt:variant>
      <vt:variant>
        <vt:i4>73</vt:i4>
      </vt:variant>
    </vt:vector>
  </HeadingPairs>
  <TitlesOfParts>
    <vt:vector size="82" baseType="lpstr">
      <vt:lpstr>Arial</vt:lpstr>
      <vt:lpstr>Arial Unicode MS</vt:lpstr>
      <vt:lpstr>Calibri</vt:lpstr>
      <vt:lpstr>Calibri (Cuerpo)</vt:lpstr>
      <vt:lpstr>Calibri Light</vt:lpstr>
      <vt:lpstr>Consolas</vt:lpstr>
      <vt:lpstr>Segoe UI</vt:lpstr>
      <vt:lpstr>Segoe UI Light</vt:lpstr>
      <vt:lpstr>Tema de Office</vt:lpstr>
      <vt:lpstr>Optimizando Apps con Xamarin.Forms</vt:lpstr>
      <vt:lpstr>Presentación de PowerPoint</vt:lpstr>
      <vt:lpstr>Presentación de PowerPoint</vt:lpstr>
      <vt:lpstr>Oops!. Problema con el rendimiento</vt:lpstr>
      <vt:lpstr>¿Qué vamos a ver?</vt:lpstr>
      <vt:lpstr>Suma y sigue. No hay “magia”.</vt:lpstr>
      <vt:lpstr>Xamarin Classic</vt:lpstr>
      <vt:lpstr>Xamarin.Forms</vt:lpstr>
      <vt:lpstr>A tener en cuenta...</vt:lpstr>
      <vt:lpstr>No vamos a hablar de mejoras en herramientas, aunque ….</vt:lpstr>
      <vt:lpstr>XAMLC</vt:lpstr>
      <vt:lpstr>Compilación de XAML</vt:lpstr>
      <vt:lpstr>Compilación de XAML</vt:lpstr>
      <vt:lpstr>Bindings</vt:lpstr>
      <vt:lpstr>Bindings y MVVM</vt:lpstr>
      <vt:lpstr>Bindings, el funcionamiento</vt:lpstr>
      <vt:lpstr>Bindings</vt:lpstr>
      <vt:lpstr>Fast Renderers</vt:lpstr>
      <vt:lpstr>Fast Renderers</vt:lpstr>
      <vt:lpstr>Pre Fast Renderers (Label)</vt:lpstr>
      <vt:lpstr>Post Fast Renderers (Label)</vt:lpstr>
      <vt:lpstr>Fast Renderers</vt:lpstr>
      <vt:lpstr>Images</vt:lpstr>
      <vt:lpstr>Images</vt:lpstr>
      <vt:lpstr>IImageSourceHandler</vt:lpstr>
      <vt:lpstr>DEMO: Images</vt:lpstr>
      <vt:lpstr>Layouts</vt:lpstr>
      <vt:lpstr>Layout</vt:lpstr>
      <vt:lpstr>El ciclo de vida de un Layout</vt:lpstr>
      <vt:lpstr>Ciclo de invalidación</vt:lpstr>
      <vt:lpstr>Ciclo de Layout</vt:lpstr>
      <vt:lpstr>Grid</vt:lpstr>
      <vt:lpstr>Consejos Grid</vt:lpstr>
      <vt:lpstr>Consejos Grid</vt:lpstr>
      <vt:lpstr>Consejos Grid</vt:lpstr>
      <vt:lpstr>StackLayout</vt:lpstr>
      <vt:lpstr>Consejos StackLayout</vt:lpstr>
      <vt:lpstr>RelativeLayout</vt:lpstr>
      <vt:lpstr>Layouts</vt:lpstr>
      <vt:lpstr>CollectionView (&amp; LisrtView)</vt:lpstr>
      <vt:lpstr>ListView</vt:lpstr>
      <vt:lpstr>Consejos ListView</vt:lpstr>
      <vt:lpstr>Consejos ListView</vt:lpstr>
      <vt:lpstr>Consejos ListView</vt:lpstr>
      <vt:lpstr>CollectionView https://github.com/xamarin/Xamarin.Forms/issues/3172</vt:lpstr>
      <vt:lpstr>CollectionView</vt:lpstr>
      <vt:lpstr>Visual</vt:lpstr>
      <vt:lpstr>Visual</vt:lpstr>
      <vt:lpstr>Visual con Material Design</vt:lpstr>
      <vt:lpstr>¿Cómo usar Visual?</vt:lpstr>
      <vt:lpstr>Visual</vt:lpstr>
      <vt:lpstr>Pronto: Visual con Fabric</vt:lpstr>
      <vt:lpstr>DEMO: Visual</vt:lpstr>
      <vt:lpstr>Shell</vt:lpstr>
      <vt:lpstr>Introducción a Xamarin.Forms Shell</vt:lpstr>
      <vt:lpstr>Xamarin.Forms Shell</vt:lpstr>
      <vt:lpstr>Shell</vt:lpstr>
      <vt:lpstr>Startup</vt:lpstr>
      <vt:lpstr>Startup</vt:lpstr>
      <vt:lpstr>Startup (tiempo de arranque)</vt:lpstr>
      <vt:lpstr>DEMO: Startup</vt:lpstr>
      <vt:lpstr>Peticiones Http</vt:lpstr>
      <vt:lpstr>Peticiones Http</vt:lpstr>
      <vt:lpstr>Otros</vt:lpstr>
      <vt:lpstr>IoC</vt:lpstr>
      <vt:lpstr>Custom Renderers</vt:lpstr>
      <vt:lpstr>Compresión de Layout</vt:lpstr>
      <vt:lpstr>Compresión de Layout</vt:lpstr>
      <vt:lpstr>Recuerda!</vt:lpstr>
      <vt:lpstr>Código</vt:lpstr>
      <vt:lpstr>Preguntas &amp; Respuestas</vt:lpstr>
      <vt:lpstr>One more thing</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Trucos y consejos de rendimiento en Xamarin.Forms</dc:title>
  <dc:creator>Javier Suárez Ruiz</dc:creator>
  <cp:lastModifiedBy>Javier Suárez Ruiz</cp:lastModifiedBy>
  <cp:revision>72</cp:revision>
  <dcterms:created xsi:type="dcterms:W3CDTF">2019-06-05T17:35:12Z</dcterms:created>
  <dcterms:modified xsi:type="dcterms:W3CDTF">2019-06-19T18:37:54Z</dcterms:modified>
</cp:coreProperties>
</file>